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96" r:id="rId3"/>
    <p:sldId id="606" r:id="rId4"/>
    <p:sldId id="368" r:id="rId5"/>
    <p:sldId id="598" r:id="rId6"/>
    <p:sldId id="599" r:id="rId7"/>
    <p:sldId id="600" r:id="rId8"/>
    <p:sldId id="622" r:id="rId9"/>
    <p:sldId id="280" r:id="rId10"/>
    <p:sldId id="627" r:id="rId11"/>
    <p:sldId id="503" r:id="rId12"/>
    <p:sldId id="602" r:id="rId13"/>
    <p:sldId id="568" r:id="rId14"/>
    <p:sldId id="569" r:id="rId15"/>
    <p:sldId id="567" r:id="rId16"/>
    <p:sldId id="633" r:id="rId17"/>
    <p:sldId id="574" r:id="rId18"/>
    <p:sldId id="603" r:id="rId19"/>
    <p:sldId id="650" r:id="rId20"/>
    <p:sldId id="576" r:id="rId21"/>
    <p:sldId id="334" r:id="rId22"/>
  </p:sldIdLst>
  <p:sldSz cx="9144000" cy="6858000" type="screen4x3"/>
  <p:notesSz cx="6797675" cy="9926638"/>
  <p:defaultTextStyle>
    <a:defPPr>
      <a:defRPr lang="uk-UA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9AD0"/>
    <a:srgbClr val="A20000"/>
    <a:srgbClr val="00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>
        <p:guide orient="horz" pos="3127"/>
        <p:guide pos="2142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АЭС</c:v>
                </c:pt>
                <c:pt idx="1">
                  <c:v>ТЭС</c:v>
                </c:pt>
                <c:pt idx="2">
                  <c:v>ГЭС и другие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47.9</c:v>
                </c:pt>
                <c:pt idx="1">
                  <c:v>36.700000000000003</c:v>
                </c:pt>
                <c:pt idx="2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8412552077823"/>
          <c:y val="0.15304596875847698"/>
          <c:w val="0.86373811718832838"/>
          <c:h val="0.754811282370400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4414033178674126E-2"/>
                  <c:y val="-7.5311537663746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24778212704284E-2"/>
                  <c:y val="3.0278189970162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080201107299246E-3"/>
                  <c:y val="-7.6960972029422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504430708157734E-3"/>
                  <c:y val="-3.3870247155872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329590279142214E-2"/>
                  <c:y val="-7.104135752237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5514984811159639E-2"/>
                  <c:y val="-3.3870247155872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7364899924937634E-3"/>
                  <c:y val="-1.4111140363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37428023032629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603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78</c:v>
                </c:pt>
                <c:pt idx="1">
                  <c:v>78.3</c:v>
                </c:pt>
                <c:pt idx="2">
                  <c:v>76.8</c:v>
                </c:pt>
                <c:pt idx="3">
                  <c:v>78.7</c:v>
                </c:pt>
                <c:pt idx="4">
                  <c:v>78.2</c:v>
                </c:pt>
                <c:pt idx="5">
                  <c:v>77.5</c:v>
                </c:pt>
                <c:pt idx="6">
                  <c:v>78</c:v>
                </c:pt>
                <c:pt idx="7">
                  <c:v>79.400000000000006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58427296"/>
        <c:axId val="-258424032"/>
        <c:axId val="0"/>
      </c:bar3DChart>
      <c:catAx>
        <c:axId val="-25842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58424032"/>
        <c:crosses val="autoZero"/>
        <c:auto val="1"/>
        <c:lblAlgn val="ctr"/>
        <c:lblOffset val="100"/>
        <c:noMultiLvlLbl val="0"/>
      </c:catAx>
      <c:valAx>
        <c:axId val="-2584240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>
            <a:noFill/>
          </a:ln>
        </c:spPr>
        <c:crossAx val="-258427296"/>
        <c:crosses val="autoZero"/>
        <c:crossBetween val="between"/>
        <c:minorUnit val="1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uk-UA" sz="1400" b="1" kern="1200">
          <a:solidFill>
            <a:srgbClr val="0070C0"/>
          </a:solidFill>
          <a:latin typeface="+mn-lt"/>
          <a:ea typeface="+mn-ea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виробництво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АЭС</c:v>
                </c:pt>
                <c:pt idx="1">
                  <c:v>ТЭС</c:v>
                </c:pt>
                <c:pt idx="2">
                  <c:v>ГЭС и другие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36629</c:v>
                </c:pt>
                <c:pt idx="1">
                  <c:v>34291</c:v>
                </c:pt>
                <c:pt idx="2">
                  <c:v>9591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АЭС</c:v>
                </c:pt>
                <c:pt idx="1">
                  <c:v>ТЭС</c:v>
                </c:pt>
                <c:pt idx="2">
                  <c:v>ГЭС и другие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26.1</c:v>
                </c:pt>
                <c:pt idx="1">
                  <c:v>63.1</c:v>
                </c:pt>
                <c:pt idx="2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499380960521403E-3"/>
          <c:w val="1"/>
          <c:h val="0.80267570709169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9CC634">
                    <a:shade val="30000"/>
                    <a:satMod val="115000"/>
                  </a:srgbClr>
                </a:gs>
                <a:gs pos="50000">
                  <a:srgbClr val="9CC634">
                    <a:shade val="67500"/>
                    <a:satMod val="115000"/>
                  </a:srgbClr>
                </a:gs>
                <a:gs pos="100000">
                  <a:srgbClr val="9CC634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0"/>
            <c:invertIfNegative val="0"/>
            <c:bubble3D val="0"/>
            <c:spPr>
              <a:pattFill prst="wdDnDiag">
                <a:fgClr>
                  <a:srgbClr val="92D050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9 мес. 2015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9"/>
                <c:pt idx="0">
                  <c:v>49.8</c:v>
                </c:pt>
                <c:pt idx="1">
                  <c:v>48.8</c:v>
                </c:pt>
                <c:pt idx="2">
                  <c:v>49.8</c:v>
                </c:pt>
                <c:pt idx="3">
                  <c:v>49.2</c:v>
                </c:pt>
                <c:pt idx="4">
                  <c:v>48.2</c:v>
                </c:pt>
                <c:pt idx="5">
                  <c:v>47.1</c:v>
                </c:pt>
                <c:pt idx="6">
                  <c:v>44.4</c:v>
                </c:pt>
                <c:pt idx="7">
                  <c:v>50.2</c:v>
                </c:pt>
                <c:pt idx="8" formatCode="0.0">
                  <c:v>57.06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329088"/>
        <c:axId val="-2141332896"/>
      </c:barChart>
      <c:catAx>
        <c:axId val="-21413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2141332896"/>
        <c:crosses val="autoZero"/>
        <c:auto val="1"/>
        <c:lblAlgn val="ctr"/>
        <c:lblOffset val="100"/>
        <c:noMultiLvlLbl val="0"/>
      </c:catAx>
      <c:valAx>
        <c:axId val="-2141332896"/>
        <c:scaling>
          <c:orientation val="minMax"/>
          <c:max val="70"/>
          <c:min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-214132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 rtl="0" fontAlgn="base">
        <a:spcBef>
          <a:spcPct val="0"/>
        </a:spcBef>
        <a:spcAft>
          <a:spcPct val="0"/>
        </a:spcAft>
        <a:defRPr lang="uk-UA" altLang="ru-RU" b="1" kern="1200" dirty="0"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9 мес. 2015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45.7</c:v>
                </c:pt>
                <c:pt idx="1">
                  <c:v>47</c:v>
                </c:pt>
                <c:pt idx="2">
                  <c:v>48</c:v>
                </c:pt>
                <c:pt idx="3">
                  <c:v>47.5</c:v>
                </c:pt>
                <c:pt idx="4">
                  <c:v>46.6</c:v>
                </c:pt>
                <c:pt idx="5">
                  <c:v>45.6</c:v>
                </c:pt>
                <c:pt idx="6">
                  <c:v>43.1</c:v>
                </c:pt>
                <c:pt idx="7">
                  <c:v>48.7</c:v>
                </c:pt>
                <c:pt idx="8">
                  <c:v>55.5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1331808"/>
        <c:axId val="-2141330720"/>
      </c:barChart>
      <c:catAx>
        <c:axId val="-214133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-2141330720"/>
        <c:crosses val="autoZero"/>
        <c:auto val="1"/>
        <c:lblAlgn val="ctr"/>
        <c:lblOffset val="100"/>
        <c:noMultiLvlLbl val="0"/>
      </c:catAx>
      <c:valAx>
        <c:axId val="-2141330720"/>
        <c:scaling>
          <c:orientation val="minMax"/>
          <c:max val="70"/>
          <c:min val="20"/>
        </c:scaling>
        <c:delete val="1"/>
        <c:axPos val="l"/>
        <c:numFmt formatCode="0.0" sourceLinked="1"/>
        <c:majorTickMark val="out"/>
        <c:minorTickMark val="none"/>
        <c:tickLblPos val="none"/>
        <c:crossAx val="-214133180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7882370502457933E-2"/>
          <c:y val="0.15798911086092959"/>
          <c:w val="0.87970182626502025"/>
          <c:h val="0.69425111886800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4614568435661219E-2"/>
                  <c:y val="-2.090538071870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247499208259117E-2"/>
                  <c:y val="-9.9669588218329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643999007550282E-2"/>
                  <c:y val="-2.530436580789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                           9 мес. 2014</c:v>
                </c:pt>
                <c:pt idx="1">
                  <c:v>план                      9 мес. 2015</c:v>
                </c:pt>
                <c:pt idx="2">
                  <c:v>факт 
9 мес. 2015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63.960999999999999</c:v>
                </c:pt>
                <c:pt idx="1">
                  <c:v>62.689799999999998</c:v>
                </c:pt>
                <c:pt idx="2">
                  <c:v>64.389499999999998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1329632"/>
        <c:axId val="-2141323648"/>
        <c:axId val="0"/>
      </c:bar3DChart>
      <c:catAx>
        <c:axId val="-214132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1200" b="1"/>
            </a:pPr>
            <a:endParaRPr lang="ru-RU"/>
          </a:p>
        </c:txPr>
        <c:crossAx val="-2141323648"/>
        <c:crosses val="autoZero"/>
        <c:auto val="1"/>
        <c:lblAlgn val="ctr"/>
        <c:lblOffset val="100"/>
        <c:noMultiLvlLbl val="0"/>
      </c:catAx>
      <c:valAx>
        <c:axId val="-2141323648"/>
        <c:scaling>
          <c:orientation val="minMax"/>
          <c:max val="68"/>
          <c:min val="40"/>
        </c:scaling>
        <c:delete val="1"/>
        <c:axPos val="l"/>
        <c:numFmt formatCode="#,##0" sourceLinked="0"/>
        <c:majorTickMark val="out"/>
        <c:minorTickMark val="none"/>
        <c:tickLblPos val="nextTo"/>
        <c:crossAx val="-2141329632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185923853918832"/>
          <c:y val="5.7363059021077266E-2"/>
          <c:w val="0.7982126177161859"/>
          <c:h val="0.8872751752012358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1.6409137951751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562564683658953E-2"/>
                  <c:y val="-4.8032047587278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511483833317568E-2"/>
                  <c:y val="-9.4809655394452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62564683658953E-2"/>
                  <c:y val="-2.4016023793639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57995707782971E-2"/>
                  <c:y val="-4.8032047587278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715991415566012E-2"/>
                  <c:y val="-9.6064095174557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698785149554031E-2"/>
                  <c:y val="-1.00657683034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9374558536502907E-2"/>
                  <c:y val="-5.054180214953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7885987181206714E-2"/>
                  <c:y val="-6.8835670825292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 (план)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92.74</c:v>
                </c:pt>
                <c:pt idx="1">
                  <c:v>90.117999999999995</c:v>
                </c:pt>
                <c:pt idx="2">
                  <c:v>83.155000000000001</c:v>
                </c:pt>
                <c:pt idx="3">
                  <c:v>89.36</c:v>
                </c:pt>
                <c:pt idx="4">
                  <c:v>90.468000000000004</c:v>
                </c:pt>
                <c:pt idx="5">
                  <c:v>90.344899999999996</c:v>
                </c:pt>
                <c:pt idx="6">
                  <c:v>83.4</c:v>
                </c:pt>
                <c:pt idx="7">
                  <c:v>88.6</c:v>
                </c:pt>
                <c:pt idx="8">
                  <c:v>64.400000000000006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wdDnDiag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 (план)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8">
                  <c:v>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1323104"/>
        <c:axId val="-2141320384"/>
        <c:axId val="0"/>
      </c:bar3DChart>
      <c:catAx>
        <c:axId val="-2141323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 sz="1400" b="1"/>
            </a:pPr>
            <a:endParaRPr lang="ru-RU"/>
          </a:p>
        </c:txPr>
        <c:crossAx val="-2141320384"/>
        <c:crosses val="autoZero"/>
        <c:auto val="1"/>
        <c:lblAlgn val="ctr"/>
        <c:lblOffset val="100"/>
        <c:noMultiLvlLbl val="0"/>
      </c:catAx>
      <c:valAx>
        <c:axId val="-214132038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-2141323104"/>
        <c:crosses val="autoZero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281891830306721E-2"/>
          <c:y val="8.8166487525242782E-2"/>
          <c:w val="0.98309940944881946"/>
          <c:h val="0.822777424923457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АЭС</c:v>
                </c:pt>
              </c:strCache>
            </c:strRef>
          </c:tx>
          <c:spPr>
            <a:solidFill>
              <a:srgbClr val="37B74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dLbl>
              <c:idx val="34"/>
              <c:layout>
                <c:manualLayout>
                  <c:x val="-7.7843394575678119E-4"/>
                  <c:y val="-7.756009380496394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88,6</a:t>
                    </a:r>
                    <a:endParaRPr lang="en-US" sz="1400" b="1" dirty="0">
                      <a:solidFill>
                        <a:srgbClr val="37B74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Лист1!$A$2:$A$36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Лист1!$B$2:$B$36</c:f>
              <c:numCache>
                <c:formatCode>0.0</c:formatCode>
                <c:ptCount val="35"/>
                <c:pt idx="0">
                  <c:v>14.219999999999999</c:v>
                </c:pt>
                <c:pt idx="1">
                  <c:v>15.343</c:v>
                </c:pt>
                <c:pt idx="2">
                  <c:v>21.442999999999984</c:v>
                </c:pt>
                <c:pt idx="3">
                  <c:v>25.672000000000001</c:v>
                </c:pt>
                <c:pt idx="4">
                  <c:v>40.578000000000003</c:v>
                </c:pt>
                <c:pt idx="5">
                  <c:v>53.310999999999993</c:v>
                </c:pt>
                <c:pt idx="6">
                  <c:v>42.683</c:v>
                </c:pt>
                <c:pt idx="7">
                  <c:v>52.643000000000001</c:v>
                </c:pt>
                <c:pt idx="8">
                  <c:v>71.986999999999995</c:v>
                </c:pt>
                <c:pt idx="9">
                  <c:v>66.504000000000005</c:v>
                </c:pt>
                <c:pt idx="10">
                  <c:v>76.178999999999988</c:v>
                </c:pt>
                <c:pt idx="11">
                  <c:v>75.131</c:v>
                </c:pt>
                <c:pt idx="12">
                  <c:v>73.75</c:v>
                </c:pt>
                <c:pt idx="13">
                  <c:v>75.242000000000004</c:v>
                </c:pt>
                <c:pt idx="14">
                  <c:v>68.848000000000013</c:v>
                </c:pt>
                <c:pt idx="15">
                  <c:v>70.521999999999991</c:v>
                </c:pt>
                <c:pt idx="16">
                  <c:v>79.575999999999979</c:v>
                </c:pt>
                <c:pt idx="17">
                  <c:v>79.433000000000007</c:v>
                </c:pt>
                <c:pt idx="18">
                  <c:v>75.239000000000004</c:v>
                </c:pt>
                <c:pt idx="19">
                  <c:v>72.071999999999989</c:v>
                </c:pt>
                <c:pt idx="20">
                  <c:v>77.35499999999999</c:v>
                </c:pt>
                <c:pt idx="21">
                  <c:v>76.178573659999955</c:v>
                </c:pt>
                <c:pt idx="22">
                  <c:v>78</c:v>
                </c:pt>
                <c:pt idx="23">
                  <c:v>81.424000000000007</c:v>
                </c:pt>
                <c:pt idx="24">
                  <c:v>87.043999999999997</c:v>
                </c:pt>
                <c:pt idx="25">
                  <c:v>88.781800000000004</c:v>
                </c:pt>
                <c:pt idx="26">
                  <c:v>90.266000000000005</c:v>
                </c:pt>
                <c:pt idx="27">
                  <c:v>92.740000000000023</c:v>
                </c:pt>
                <c:pt idx="28">
                  <c:v>90.117999999999995</c:v>
                </c:pt>
                <c:pt idx="29">
                  <c:v>83.154999999999987</c:v>
                </c:pt>
                <c:pt idx="30">
                  <c:v>89.36</c:v>
                </c:pt>
                <c:pt idx="31">
                  <c:v>90.468000000000004</c:v>
                </c:pt>
                <c:pt idx="32">
                  <c:v>90.345000000000013</c:v>
                </c:pt>
                <c:pt idx="33">
                  <c:v>83.417000000000044</c:v>
                </c:pt>
                <c:pt idx="34">
                  <c:v>88.572999999999979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ГЭС и другие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3888888888888913E-3"/>
                  <c:y val="-4.1365383362647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83E-3"/>
                  <c:y val="-3.878004690248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888888888913E-3"/>
                  <c:y val="-2.326802814148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6666666666683E-3"/>
                  <c:y val="-2.843870106182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6.1045494313210905E-4"/>
                  <c:y val="0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18,4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Лист1!$A$2:$A$36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Лист1!$C$2:$C$36</c:f>
              <c:numCache>
                <c:formatCode>0.0</c:formatCode>
                <c:ptCount val="35"/>
                <c:pt idx="0">
                  <c:v>13.401</c:v>
                </c:pt>
                <c:pt idx="1">
                  <c:v>13.358000000000002</c:v>
                </c:pt>
                <c:pt idx="2">
                  <c:v>12.119</c:v>
                </c:pt>
                <c:pt idx="3">
                  <c:v>9.959000000000005</c:v>
                </c:pt>
                <c:pt idx="4">
                  <c:v>7.3549999999999978</c:v>
                </c:pt>
                <c:pt idx="5">
                  <c:v>10.713000000000001</c:v>
                </c:pt>
                <c:pt idx="6">
                  <c:v>10.953000000000007</c:v>
                </c:pt>
                <c:pt idx="7">
                  <c:v>9.5920000000000005</c:v>
                </c:pt>
                <c:pt idx="8">
                  <c:v>12.122</c:v>
                </c:pt>
                <c:pt idx="9">
                  <c:v>10.126000000000001</c:v>
                </c:pt>
                <c:pt idx="10">
                  <c:v>10.723000000000001</c:v>
                </c:pt>
                <c:pt idx="11">
                  <c:v>11.927</c:v>
                </c:pt>
                <c:pt idx="12">
                  <c:v>8.09</c:v>
                </c:pt>
                <c:pt idx="13">
                  <c:v>11.236999999999998</c:v>
                </c:pt>
                <c:pt idx="14">
                  <c:v>12.298999999999999</c:v>
                </c:pt>
                <c:pt idx="15">
                  <c:v>10.143999999999998</c:v>
                </c:pt>
                <c:pt idx="16">
                  <c:v>8.8080000000000016</c:v>
                </c:pt>
                <c:pt idx="17">
                  <c:v>9.9770000000000003</c:v>
                </c:pt>
                <c:pt idx="18">
                  <c:v>15.886000000000006</c:v>
                </c:pt>
                <c:pt idx="19">
                  <c:v>14.438000000000001</c:v>
                </c:pt>
                <c:pt idx="20">
                  <c:v>11.394</c:v>
                </c:pt>
                <c:pt idx="21">
                  <c:v>17.216000000000001</c:v>
                </c:pt>
                <c:pt idx="22">
                  <c:v>17.106000000000005</c:v>
                </c:pt>
                <c:pt idx="23">
                  <c:v>18.033000000000001</c:v>
                </c:pt>
                <c:pt idx="24">
                  <c:v>21.064999999999991</c:v>
                </c:pt>
                <c:pt idx="25">
                  <c:v>20.951000000000001</c:v>
                </c:pt>
                <c:pt idx="26">
                  <c:v>20.556999999999999</c:v>
                </c:pt>
                <c:pt idx="27">
                  <c:v>18.298999999999989</c:v>
                </c:pt>
                <c:pt idx="28">
                  <c:v>19.411999999999999</c:v>
                </c:pt>
                <c:pt idx="29">
                  <c:v>18.869</c:v>
                </c:pt>
                <c:pt idx="30">
                  <c:v>20.75</c:v>
                </c:pt>
                <c:pt idx="31">
                  <c:v>18.815000000000001</c:v>
                </c:pt>
                <c:pt idx="32">
                  <c:v>19.190000000000001</c:v>
                </c:pt>
                <c:pt idx="33">
                  <c:v>23.558</c:v>
                </c:pt>
                <c:pt idx="34">
                  <c:v>18.363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ТЭС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34"/>
              <c:layout>
                <c:manualLayout>
                  <c:x val="1.1313429571303587E-3"/>
                  <c:y val="-1.2926682300827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Лист1!$A$2:$A$36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Лист1!$D$2:$D$36</c:f>
              <c:numCache>
                <c:formatCode>0.0</c:formatCode>
                <c:ptCount val="35"/>
                <c:pt idx="0">
                  <c:v>208.35300000000001</c:v>
                </c:pt>
                <c:pt idx="1">
                  <c:v>202.23899999999998</c:v>
                </c:pt>
                <c:pt idx="2">
                  <c:v>204.77499999999998</c:v>
                </c:pt>
                <c:pt idx="3">
                  <c:v>207.25399999999999</c:v>
                </c:pt>
                <c:pt idx="4">
                  <c:v>209.20299999999997</c:v>
                </c:pt>
                <c:pt idx="5">
                  <c:v>207.98100000000008</c:v>
                </c:pt>
                <c:pt idx="6">
                  <c:v>219.334</c:v>
                </c:pt>
                <c:pt idx="7">
                  <c:v>219.261</c:v>
                </c:pt>
                <c:pt idx="8">
                  <c:v>213.12</c:v>
                </c:pt>
                <c:pt idx="9">
                  <c:v>218.697</c:v>
                </c:pt>
                <c:pt idx="10">
                  <c:v>211.57899999999998</c:v>
                </c:pt>
                <c:pt idx="11">
                  <c:v>191.625</c:v>
                </c:pt>
                <c:pt idx="12">
                  <c:v>170.68300000000002</c:v>
                </c:pt>
                <c:pt idx="13">
                  <c:v>143.42500000000001</c:v>
                </c:pt>
                <c:pt idx="14">
                  <c:v>120.452</c:v>
                </c:pt>
                <c:pt idx="15">
                  <c:v>111.72199999999999</c:v>
                </c:pt>
                <c:pt idx="16">
                  <c:v>93.205000000000013</c:v>
                </c:pt>
                <c:pt idx="17">
                  <c:v>87.334999999999994</c:v>
                </c:pt>
                <c:pt idx="18">
                  <c:v>80.574999999999989</c:v>
                </c:pt>
                <c:pt idx="19">
                  <c:v>81.322999999999979</c:v>
                </c:pt>
                <c:pt idx="20">
                  <c:v>78.208000000000013</c:v>
                </c:pt>
                <c:pt idx="21">
                  <c:v>78.648240999999999</c:v>
                </c:pt>
                <c:pt idx="22">
                  <c:v>77.896000000000001</c:v>
                </c:pt>
                <c:pt idx="23">
                  <c:v>80.150999999999982</c:v>
                </c:pt>
                <c:pt idx="24">
                  <c:v>73.331000000000003</c:v>
                </c:pt>
                <c:pt idx="25">
                  <c:v>75.498000000000005</c:v>
                </c:pt>
                <c:pt idx="26">
                  <c:v>81.5</c:v>
                </c:pt>
                <c:pt idx="27">
                  <c:v>84.245000000000005</c:v>
                </c:pt>
                <c:pt idx="28">
                  <c:v>82.346999999999994</c:v>
                </c:pt>
                <c:pt idx="29">
                  <c:v>71.068000000000012</c:v>
                </c:pt>
                <c:pt idx="30">
                  <c:v>77.977000000000004</c:v>
                </c:pt>
                <c:pt idx="31">
                  <c:v>84.774999999999991</c:v>
                </c:pt>
                <c:pt idx="32">
                  <c:v>88.558999999999983</c:v>
                </c:pt>
                <c:pt idx="33">
                  <c:v>86.58</c:v>
                </c:pt>
                <c:pt idx="34">
                  <c:v>75.009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dLbl>
              <c:idx val="0"/>
              <c:layout>
                <c:manualLayout>
                  <c:x val="4.1666666666666683E-3"/>
                  <c:y val="-7.238942088463300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236,0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848E-3"/>
                  <c:y val="-7.238942088463300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230,9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913E-3"/>
                  <c:y val="-6.4633411504136665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238,3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7218747964302009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242,9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666666666666683E-3"/>
                  <c:y val="-6.980408442446753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257,1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6877402123640154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272,0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666666666666683E-3"/>
                  <c:y val="-5.6877402123640154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273,0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9462738583805706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281,5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666666666666683E-3"/>
                  <c:y val="-5.8102892319718581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297,2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204807504397109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295,3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888888888888913E-3"/>
                  <c:y val="-5.4292065663474685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298,5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3888888888888913E-3"/>
                  <c:y val="-6.204807504397109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278,7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888888888888913E-3"/>
                  <c:y val="-5.9462738583805706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252,5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3888888888888913E-3"/>
                  <c:y val="-6.204807504397109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229,9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5.0925337632080168E-17"/>
                  <c:y val="-6.204807504397109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201,6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7777777777777848E-3"/>
                  <c:y val="-6.204807504397109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192,4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936132983377091E-7"/>
                  <c:y val="-7.238942088463300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181,6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6.980408442446753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176,7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6.980408442446753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171,7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7777777777777848E-3"/>
                  <c:y val="-6.4633411504136665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167,8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6.7218747964302064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167,0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7777777777777848E-3"/>
                  <c:y val="-6.980408442446753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172,0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6.7218747964302064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173,0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3888888888888913E-3"/>
                  <c:y val="-6.204807504397109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179,6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1.3888888888888913E-3"/>
                  <c:y val="-7.2389420884633071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181,4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1.3888888888888913E-3"/>
                  <c:y val="-7.7560093804963884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185,2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1.3888888888889928E-3"/>
                  <c:y val="-7.238942088463300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192,3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0"/>
                  <c:y val="-6.4633411504136665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195,3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2.7777777777777848E-3"/>
                  <c:y val="-7.4974757344798457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191,9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0"/>
                  <c:y val="-8.0145430265129255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173,1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2.7777777777777848E-3"/>
                  <c:y val="-6.980408442446753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188,1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1.0185067526416036E-16"/>
                  <c:y val="-6.980408442446753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194,1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1.3888888888889928E-3"/>
                  <c:y val="-5.6877402123640154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198,1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1.3888888888888913E-3"/>
                  <c:y val="-6.980408442446753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193,6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2.7777777777777848E-3"/>
                  <c:y val="-7.238942088463300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181,9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Лист1!$A$2:$A$36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Лист1!$E$2:$E$36</c:f>
              <c:numCache>
                <c:formatCode>0.0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6"/>
        <c:shape val="box"/>
        <c:axId val="-2130190752"/>
        <c:axId val="-2130201632"/>
        <c:axId val="0"/>
      </c:bar3DChart>
      <c:catAx>
        <c:axId val="-21301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50000"/>
              </a:schemeClr>
            </a:solidFill>
          </a:ln>
        </c:spPr>
        <c:txPr>
          <a:bodyPr/>
          <a:lstStyle/>
          <a:p>
            <a:pPr>
              <a:defRPr sz="800" b="1"/>
            </a:pPr>
            <a:endParaRPr lang="ru-RU"/>
          </a:p>
        </c:txPr>
        <c:crossAx val="-2130201632"/>
        <c:crosses val="autoZero"/>
        <c:auto val="1"/>
        <c:lblAlgn val="ctr"/>
        <c:lblOffset val="100"/>
        <c:noMultiLvlLbl val="0"/>
      </c:catAx>
      <c:valAx>
        <c:axId val="-21302016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213019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9510204815301889E-2"/>
          <c:w val="0.94577761807619398"/>
          <c:h val="0.810601109915281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696764806573091E-2"/>
                  <c:y val="-4.834728605854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42605272167092E-3"/>
                  <c:y val="-4.4513793745323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56590208832628E-2"/>
                  <c:y val="7.7216006576046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745121533720815E-3"/>
                  <c:y val="-5.198893092057236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010869565217437E-2"/>
                  <c:y val="-7.0262832736503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870421088668282E-3"/>
                  <c:y val="-2.7684797057371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8016518315645531E-3"/>
                  <c:y val="-5.6937212477274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76.400000000000006</c:v>
                </c:pt>
                <c:pt idx="1">
                  <c:v>73.900000000000006</c:v>
                </c:pt>
                <c:pt idx="2">
                  <c:v>68.400000000000006</c:v>
                </c:pt>
                <c:pt idx="3">
                  <c:v>73.599999999999994</c:v>
                </c:pt>
                <c:pt idx="4">
                  <c:v>74.5</c:v>
                </c:pt>
                <c:pt idx="5">
                  <c:v>74.2</c:v>
                </c:pt>
                <c:pt idx="6">
                  <c:v>68.7</c:v>
                </c:pt>
                <c:pt idx="7">
                  <c:v>72.900000000000006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58413152"/>
        <c:axId val="-258412608"/>
        <c:axId val="0"/>
      </c:bar3DChart>
      <c:catAx>
        <c:axId val="-25841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-258412608"/>
        <c:crosses val="autoZero"/>
        <c:auto val="1"/>
        <c:lblAlgn val="ctr"/>
        <c:lblOffset val="100"/>
        <c:noMultiLvlLbl val="0"/>
      </c:catAx>
      <c:valAx>
        <c:axId val="-258412608"/>
        <c:scaling>
          <c:orientation val="minMax"/>
          <c:max val="89"/>
          <c:min val="50"/>
        </c:scaling>
        <c:delete val="1"/>
        <c:axPos val="l"/>
        <c:numFmt formatCode="General" sourceLinked="1"/>
        <c:majorTickMark val="none"/>
        <c:minorTickMark val="none"/>
        <c:tickLblPos val="none"/>
        <c:crossAx val="-25841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23695-2E14-4990-A8EF-CE098FD687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0C1DAFC-C626-4520-A511-6C0FFBBFFE11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</a:pPr>
          <a:r>
            <a:rPr lang="ru-RU" sz="1600" b="1" noProof="0" dirty="0" smtClean="0">
              <a:latin typeface="+mn-lt"/>
              <a:cs typeface="Arial" pitchFamily="34" charset="0"/>
            </a:rPr>
            <a:t>Безопасное производство  электроэнергии</a:t>
          </a:r>
          <a:endParaRPr lang="ru-RU" sz="1600" noProof="0" dirty="0">
            <a:latin typeface="+mn-lt"/>
          </a:endParaRPr>
        </a:p>
      </dgm:t>
    </dgm:pt>
    <dgm:pt modelId="{19A8D2CB-1D7B-4047-88D1-9FA16862B75A}" type="parTrans" cxnId="{338F9D99-DDAD-4E63-B9EC-E122A2686CDC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395C95FC-939A-4880-9ED8-A27AD0E7C79D}" type="sibTrans" cxnId="{338F9D99-DDAD-4E63-B9EC-E122A2686CDC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4F4EFB6B-761E-4A28-BBAC-49182F412443}">
      <dgm:prSet phldrT="[Текст]" custT="1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</a:pPr>
          <a:r>
            <a:rPr lang="ru-RU" sz="1600" b="1" noProof="0" dirty="0" smtClean="0">
              <a:latin typeface="+mn-lt"/>
              <a:cs typeface="Arial" pitchFamily="34" charset="0"/>
            </a:rPr>
            <a:t>Строительство новых и продление  ресурса действующих </a:t>
          </a:r>
          <a:r>
            <a:rPr lang="ru-RU" sz="1600" b="1" noProof="0" dirty="0" err="1" smtClean="0">
              <a:latin typeface="+mn-lt"/>
              <a:cs typeface="Arial" pitchFamily="34" charset="0"/>
            </a:rPr>
            <a:t>энергомощностей</a:t>
          </a:r>
          <a:endParaRPr lang="ru-RU" sz="1600" noProof="0" dirty="0">
            <a:latin typeface="+mn-lt"/>
          </a:endParaRPr>
        </a:p>
      </dgm:t>
    </dgm:pt>
    <dgm:pt modelId="{5FCEBAA5-2DF2-4772-B996-4CA024D4A212}" type="parTrans" cxnId="{00A6C1C4-C916-4AFC-9E82-1D976289E1C4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C323759F-E8BD-4D1B-820A-FB60AB8D0FFF}" type="sibTrans" cxnId="{00A6C1C4-C916-4AFC-9E82-1D976289E1C4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7DA0F683-B384-47BB-B64B-4F4D19F5502A}">
      <dgm:prSet phldrT="[Текст]" custT="1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</a:pPr>
          <a:r>
            <a:rPr lang="ru-RU" sz="1600" b="1" noProof="0" dirty="0" smtClean="0">
              <a:latin typeface="+mn-lt"/>
              <a:cs typeface="Arial" pitchFamily="34" charset="0"/>
            </a:rPr>
            <a:t>Создание национальной инфраструктуры</a:t>
          </a:r>
          <a:r>
            <a:rPr lang="ru-RU" sz="1600" b="1" dirty="0" smtClean="0">
              <a:latin typeface="+mn-lt"/>
              <a:cs typeface="Arial" pitchFamily="34" charset="0"/>
            </a:rPr>
            <a:t> </a:t>
          </a:r>
          <a:r>
            <a:rPr lang="ru-RU" sz="1600" b="1" noProof="0" dirty="0" smtClean="0">
              <a:latin typeface="+mn-lt"/>
              <a:cs typeface="Arial" pitchFamily="34" charset="0"/>
            </a:rPr>
            <a:t>обращения</a:t>
          </a:r>
          <a:r>
            <a:rPr lang="ru-RU" sz="1600" b="1" dirty="0" smtClean="0">
              <a:latin typeface="+mn-lt"/>
              <a:cs typeface="Arial" pitchFamily="34" charset="0"/>
            </a:rPr>
            <a:t> </a:t>
          </a:r>
          <a:br>
            <a:rPr lang="ru-RU" sz="1600" b="1" dirty="0" smtClean="0">
              <a:latin typeface="+mn-lt"/>
              <a:cs typeface="Arial" pitchFamily="34" charset="0"/>
            </a:rPr>
          </a:br>
          <a:r>
            <a:rPr lang="ru-RU" sz="1600" b="1" dirty="0" smtClean="0">
              <a:latin typeface="+mn-lt"/>
              <a:cs typeface="Arial" pitchFamily="34" charset="0"/>
            </a:rPr>
            <a:t>с отработавшим </a:t>
          </a:r>
          <a:r>
            <a:rPr lang="ru-RU" sz="1600" b="1" noProof="0" dirty="0" smtClean="0">
              <a:latin typeface="+mn-lt"/>
              <a:cs typeface="Arial" pitchFamily="34" charset="0"/>
            </a:rPr>
            <a:t>ядерным </a:t>
          </a:r>
          <a:r>
            <a:rPr lang="ru-RU" sz="1600" b="1" dirty="0" smtClean="0">
              <a:latin typeface="+mn-lt"/>
              <a:cs typeface="Arial" pitchFamily="34" charset="0"/>
            </a:rPr>
            <a:t>топливом и РАО</a:t>
          </a:r>
          <a:endParaRPr lang="ru-RU" sz="1600" b="1" dirty="0">
            <a:latin typeface="+mn-lt"/>
            <a:cs typeface="Arial" pitchFamily="34" charset="0"/>
          </a:endParaRPr>
        </a:p>
      </dgm:t>
    </dgm:pt>
    <dgm:pt modelId="{18BEC758-6522-496C-964C-49C2314E37B9}" type="parTrans" cxnId="{8527392E-0A93-449D-8758-C2B2E4C5659B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86C913B2-5848-4D3D-9B3A-72B9491CB0C2}" type="sibTrans" cxnId="{8527392E-0A93-449D-8758-C2B2E4C5659B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CA7FDE87-EA9C-419F-B045-5FA3DDEF1092}">
      <dgm:prSet phldrT="[Текст]" custT="1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</a:pPr>
          <a:r>
            <a:rPr lang="ru-RU" sz="1600" b="1" noProof="0" dirty="0" smtClean="0">
              <a:latin typeface="+mn-lt"/>
              <a:cs typeface="Arial" pitchFamily="34" charset="0"/>
            </a:rPr>
            <a:t>Закупка свежего и вывоз отработавшего ядерного топлива</a:t>
          </a:r>
          <a:endParaRPr lang="ru-RU" sz="1600" b="1" noProof="0" dirty="0">
            <a:latin typeface="+mn-lt"/>
            <a:cs typeface="Arial" pitchFamily="34" charset="0"/>
          </a:endParaRPr>
        </a:p>
      </dgm:t>
    </dgm:pt>
    <dgm:pt modelId="{A5F9BC0D-9B60-47ED-B933-7AF98136FDA0}" type="parTrans" cxnId="{7EC958A4-B30D-4FC0-83F0-2B696642323A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B0A67EA5-20F0-414D-9198-E3F62CD6F7BE}" type="sibTrans" cxnId="{7EC958A4-B30D-4FC0-83F0-2B696642323A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31FCF075-7FCB-451F-BFF1-6E077F49C7E8}">
      <dgm:prSet phldrT="[Текст]" custT="1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</a:pPr>
          <a:r>
            <a:rPr lang="ru-RU" sz="1600" b="1" noProof="0" dirty="0" smtClean="0">
              <a:latin typeface="+mn-lt"/>
              <a:cs typeface="Arial" pitchFamily="34" charset="0"/>
            </a:rPr>
            <a:t>Физическая защита объектов  атомной энергетики</a:t>
          </a:r>
          <a:endParaRPr lang="ru-RU" sz="1600" noProof="0" dirty="0">
            <a:latin typeface="+mn-lt"/>
          </a:endParaRPr>
        </a:p>
      </dgm:t>
    </dgm:pt>
    <dgm:pt modelId="{7FBD0C6D-7328-458F-A76E-E472943AF115}" type="parTrans" cxnId="{97587B3F-B7CB-41AB-9231-1FB18975D516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E8A4C811-9B13-473C-8C7D-88513206E386}" type="sibTrans" cxnId="{97587B3F-B7CB-41AB-9231-1FB18975D516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168FF7D1-98FC-45F8-BF3D-B65D9AD37DFA}">
      <dgm:prSet phldrT="[Текст]" custT="1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</a:pPr>
          <a:r>
            <a:rPr lang="ru-RU" sz="1600" b="1" noProof="0" dirty="0" smtClean="0">
              <a:latin typeface="+mn-lt"/>
              <a:cs typeface="Arial" pitchFamily="34" charset="0"/>
            </a:rPr>
            <a:t>Переподготовка и повышение квалификации персонала</a:t>
          </a:r>
          <a:endParaRPr lang="ru-RU" sz="1600" noProof="0" dirty="0">
            <a:latin typeface="+mn-lt"/>
          </a:endParaRPr>
        </a:p>
      </dgm:t>
    </dgm:pt>
    <dgm:pt modelId="{F3A9131F-7C25-4E4A-BA18-B4FB1CA4B8B2}" type="parTrans" cxnId="{A77EAFFA-5963-4FA1-BBD2-F80D355B1E71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44FAA71D-1F63-423C-8621-A2F478C38302}" type="sibTrans" cxnId="{A77EAFFA-5963-4FA1-BBD2-F80D355B1E71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16AD5B18-FE89-436E-A6F9-0C6713F9784D}">
      <dgm:prSet phldrT="[Текст]" custT="1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22DD6CFF-E1E2-426A-8C93-D2C3B50A6457}" type="parTrans" cxnId="{0500F045-E3C3-4020-964E-E33F1DEEC5CF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97602AF7-7482-4B5A-8D08-2FCF26A8F452}" type="sibTrans" cxnId="{0500F045-E3C3-4020-964E-E33F1DEEC5CF}">
      <dgm:prSet/>
      <dgm:spPr/>
      <dgm:t>
        <a:bodyPr/>
        <a:lstStyle/>
        <a:p>
          <a:pPr>
            <a:lnSpc>
              <a:spcPts val="1600"/>
            </a:lnSpc>
          </a:pPr>
          <a:endParaRPr lang="uk-UA" sz="1600"/>
        </a:p>
      </dgm:t>
    </dgm:pt>
    <dgm:pt modelId="{1CD1FA30-8C59-4CDB-8A58-DB7CFA69FDB5}">
      <dgm:prSet phldrT="[Текст]" custScaleX="100254" custLinFactNeighborX="121" custLinFactNeighborY="-2484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B6760BEA-C8EA-457A-9BE4-05897DCA2AA6}" type="parTrans" cxnId="{36555666-30E8-467F-ABAE-15144DA64947}">
      <dgm:prSet/>
      <dgm:spPr/>
      <dgm:t>
        <a:bodyPr/>
        <a:lstStyle/>
        <a:p>
          <a:endParaRPr lang="ru-RU"/>
        </a:p>
      </dgm:t>
    </dgm:pt>
    <dgm:pt modelId="{FFECD0A1-5F36-440C-9CF8-F87BB3511AB2}" type="sibTrans" cxnId="{36555666-30E8-467F-ABAE-15144DA64947}">
      <dgm:prSet/>
      <dgm:spPr/>
      <dgm:t>
        <a:bodyPr/>
        <a:lstStyle/>
        <a:p>
          <a:endParaRPr lang="ru-RU"/>
        </a:p>
      </dgm:t>
    </dgm:pt>
    <dgm:pt modelId="{AF7A1D1A-CBCB-4B0C-846C-C9DD9EA99694}">
      <dgm:prSet phldrT="[Текст]" custScaleX="79418" custScaleY="88590" custLinFactNeighborX="-8024" custLinFactNeighborY="-53252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7AFC6CEF-CF02-41BA-BE8C-462188A88E5D}" type="parTrans" cxnId="{0FAF3FA4-72C2-48DD-8A75-E4273504CE4D}">
      <dgm:prSet/>
      <dgm:spPr/>
      <dgm:t>
        <a:bodyPr/>
        <a:lstStyle/>
        <a:p>
          <a:endParaRPr lang="ru-RU"/>
        </a:p>
      </dgm:t>
    </dgm:pt>
    <dgm:pt modelId="{1EE0A817-5DC3-48B9-878A-4B02A486F854}" type="sibTrans" cxnId="{0FAF3FA4-72C2-48DD-8A75-E4273504CE4D}">
      <dgm:prSet custScaleY="105983" custLinFactNeighborX="-133" custLinFactNeighborY="142"/>
      <dgm:spPr/>
      <dgm:t>
        <a:bodyPr/>
        <a:lstStyle/>
        <a:p>
          <a:endParaRPr lang="ru-RU"/>
        </a:p>
      </dgm:t>
    </dgm:pt>
    <dgm:pt modelId="{5014F5B1-D394-4B5E-BEF1-9381AA6CBED1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</a:pPr>
          <a:r>
            <a:rPr lang="ru-RU" sz="1600" b="1" noProof="0" dirty="0" smtClean="0">
              <a:latin typeface="+mn-lt"/>
              <a:cs typeface="Arial" pitchFamily="34" charset="0"/>
            </a:rPr>
            <a:t>Повышение уровня безопасности атомных электростанций на основе внедрения современных технологий, совершенствования характеристик систем безопасности</a:t>
          </a:r>
          <a:endParaRPr lang="ru-RU" sz="1600" b="1" noProof="0" dirty="0">
            <a:latin typeface="+mn-lt"/>
            <a:cs typeface="Arial" pitchFamily="34" charset="0"/>
          </a:endParaRPr>
        </a:p>
      </dgm:t>
    </dgm:pt>
    <dgm:pt modelId="{7D57BFEE-B8F0-4FA4-AD6A-9EC832F1FB70}" type="parTrans" cxnId="{1584EAB1-71B9-4A6E-879B-79BBECC6A4F6}">
      <dgm:prSet/>
      <dgm:spPr/>
      <dgm:t>
        <a:bodyPr/>
        <a:lstStyle/>
        <a:p>
          <a:endParaRPr lang="ru-RU"/>
        </a:p>
      </dgm:t>
    </dgm:pt>
    <dgm:pt modelId="{53D2C0FD-B349-4CC0-BFD4-3D34B3E23631}" type="sibTrans" cxnId="{1584EAB1-71B9-4A6E-879B-79BBECC6A4F6}">
      <dgm:prSet/>
      <dgm:spPr/>
      <dgm:t>
        <a:bodyPr/>
        <a:lstStyle/>
        <a:p>
          <a:endParaRPr lang="ru-RU"/>
        </a:p>
      </dgm:t>
    </dgm:pt>
    <dgm:pt modelId="{E6918115-2E1C-4E25-A130-9ECB4E445ACE}" type="pres">
      <dgm:prSet presAssocID="{99A23695-2E14-4990-A8EF-CE098FD687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D1EBE7AF-E779-4EBD-878D-81C91601D790}" type="pres">
      <dgm:prSet presAssocID="{99A23695-2E14-4990-A8EF-CE098FD68769}" presName="Name1" presStyleCnt="0"/>
      <dgm:spPr/>
    </dgm:pt>
    <dgm:pt modelId="{0B29AE8D-884F-441B-8ECB-3A842A8761F6}" type="pres">
      <dgm:prSet presAssocID="{99A23695-2E14-4990-A8EF-CE098FD68769}" presName="cycle" presStyleCnt="0"/>
      <dgm:spPr/>
    </dgm:pt>
    <dgm:pt modelId="{8CB823C7-4EAE-43C4-AC80-34EA26593764}" type="pres">
      <dgm:prSet presAssocID="{99A23695-2E14-4990-A8EF-CE098FD68769}" presName="srcNode" presStyleLbl="node1" presStyleIdx="0" presStyleCnt="7"/>
      <dgm:spPr/>
    </dgm:pt>
    <dgm:pt modelId="{2C8307CE-F88F-49EF-BC93-05401240340B}" type="pres">
      <dgm:prSet presAssocID="{99A23695-2E14-4990-A8EF-CE098FD68769}" presName="conn" presStyleLbl="parChTrans1D2" presStyleIdx="0" presStyleCnt="1" custScaleY="105983" custLinFactNeighborX="-133" custLinFactNeighborY="142"/>
      <dgm:spPr/>
      <dgm:t>
        <a:bodyPr/>
        <a:lstStyle/>
        <a:p>
          <a:endParaRPr lang="uk-UA"/>
        </a:p>
      </dgm:t>
    </dgm:pt>
    <dgm:pt modelId="{0EA09578-2B84-4DCC-BF52-E673CB440F48}" type="pres">
      <dgm:prSet presAssocID="{99A23695-2E14-4990-A8EF-CE098FD68769}" presName="extraNode" presStyleLbl="node1" presStyleIdx="0" presStyleCnt="7"/>
      <dgm:spPr/>
    </dgm:pt>
    <dgm:pt modelId="{B8A3B8DB-3C82-4929-9C20-DAED80916E57}" type="pres">
      <dgm:prSet presAssocID="{99A23695-2E14-4990-A8EF-CE098FD68769}" presName="dstNode" presStyleLbl="node1" presStyleIdx="0" presStyleCnt="7"/>
      <dgm:spPr/>
    </dgm:pt>
    <dgm:pt modelId="{D86CC964-D5FA-4C7B-AFB4-8452FD1A1DDF}" type="pres">
      <dgm:prSet presAssocID="{50C1DAFC-C626-4520-A511-6C0FFBBFFE11}" presName="text_1" presStyleLbl="node1" presStyleIdx="0" presStyleCnt="7" custScaleX="79418" custScaleY="88590" custLinFactNeighborX="-10018" custLinFactNeighborY="-532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18D6D9-9DEA-4439-ABB2-30BE0451E338}" type="pres">
      <dgm:prSet presAssocID="{50C1DAFC-C626-4520-A511-6C0FFBBFFE11}" presName="accent_1" presStyleCnt="0"/>
      <dgm:spPr/>
    </dgm:pt>
    <dgm:pt modelId="{05BE1883-6AE1-4567-A6A9-EBED393D6D0F}" type="pres">
      <dgm:prSet presAssocID="{50C1DAFC-C626-4520-A511-6C0FFBBFFE11}" presName="accentRepeatNode" presStyleLbl="solidFgAcc1" presStyleIdx="0" presStyleCnt="7" custScaleX="106759" custScaleY="106759" custLinFactNeighborX="-34948" custLinFactNeighborY="-355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815D62-E662-40E4-8865-92078A164E1C}" type="pres">
      <dgm:prSet presAssocID="{5014F5B1-D394-4B5E-BEF1-9381AA6CBED1}" presName="text_2" presStyleLbl="node1" presStyleIdx="1" presStyleCnt="7" custLinFactNeighborX="831" custLinFactNeighborY="-6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A9974-34CA-4DDE-AF36-AF660FF71644}" type="pres">
      <dgm:prSet presAssocID="{5014F5B1-D394-4B5E-BEF1-9381AA6CBED1}" presName="accent_2" presStyleCnt="0"/>
      <dgm:spPr/>
    </dgm:pt>
    <dgm:pt modelId="{DE6A1333-8FBF-4E98-A17B-1B0C9D068DCD}" type="pres">
      <dgm:prSet presAssocID="{5014F5B1-D394-4B5E-BEF1-9381AA6CBED1}" presName="accentRepeatNode" presStyleLbl="solidFgAcc1" presStyleIdx="1" presStyleCnt="7" custLinFactNeighborX="-20522" custLinFactNeighborY="-50058"/>
      <dgm:spPr/>
    </dgm:pt>
    <dgm:pt modelId="{43E7A036-7B21-4727-826E-125F3C1798AD}" type="pres">
      <dgm:prSet presAssocID="{4F4EFB6B-761E-4A28-BBAC-49182F412443}" presName="text_3" presStyleLbl="node1" presStyleIdx="2" presStyleCnt="7" custLinFactNeighborX="860" custLinFactNeighborY="-48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C2E98-A339-4C62-9D52-03BDF0B9B7F3}" type="pres">
      <dgm:prSet presAssocID="{4F4EFB6B-761E-4A28-BBAC-49182F412443}" presName="accent_3" presStyleCnt="0"/>
      <dgm:spPr/>
    </dgm:pt>
    <dgm:pt modelId="{69BEB86E-7E95-4277-AE09-C0121CFC5E49}" type="pres">
      <dgm:prSet presAssocID="{4F4EFB6B-761E-4A28-BBAC-49182F412443}" presName="accentRepeatNode" presStyleLbl="solidFgAcc1" presStyleIdx="2" presStyleCnt="7" custScaleX="106759" custScaleY="106759" custLinFactNeighborX="-13266" custLinFactNeighborY="-3592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7A75C6-4BB8-4692-A579-3DD2A84C2EA5}" type="pres">
      <dgm:prSet presAssocID="{CA7FDE87-EA9C-419F-B045-5FA3DDEF1092}" presName="text_4" presStyleLbl="node1" presStyleIdx="3" presStyleCnt="7" custLinFactNeighborX="869" custLinFactNeighborY="-34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606B2-470E-41DC-BCCC-02F8CC64D633}" type="pres">
      <dgm:prSet presAssocID="{CA7FDE87-EA9C-419F-B045-5FA3DDEF1092}" presName="accent_4" presStyleCnt="0"/>
      <dgm:spPr/>
    </dgm:pt>
    <dgm:pt modelId="{AD430593-0AA8-4A9C-B5ED-DC66262FFD63}" type="pres">
      <dgm:prSet presAssocID="{CA7FDE87-EA9C-419F-B045-5FA3DDEF1092}" presName="accentRepeatNode" presStyleLbl="solidFgAcc1" presStyleIdx="3" presStyleCnt="7" custScaleX="106759" custScaleY="106759" custLinFactNeighborX="-15048" custLinFactNeighborY="-2526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B802184-3F56-46A2-B21C-826CA8E12628}" type="pres">
      <dgm:prSet presAssocID="{7DA0F683-B384-47BB-B64B-4F4D19F5502A}" presName="text_5" presStyleLbl="node1" presStyleIdx="4" presStyleCnt="7" custLinFactNeighborX="860" custLinFactNeighborY="-2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178CE-786B-4E3E-8DC5-22310FEF49D1}" type="pres">
      <dgm:prSet presAssocID="{7DA0F683-B384-47BB-B64B-4F4D19F5502A}" presName="accent_5" presStyleCnt="0"/>
      <dgm:spPr/>
    </dgm:pt>
    <dgm:pt modelId="{2DC5B8C0-48AF-468A-BBBC-4BCD6B87F04C}" type="pres">
      <dgm:prSet presAssocID="{7DA0F683-B384-47BB-B64B-4F4D19F5502A}" presName="accentRepeatNode" presStyleLbl="solidFgAcc1" presStyleIdx="4" presStyleCnt="7" custScaleX="106759" custScaleY="106759" custLinFactNeighborX="-13266" custLinFactNeighborY="-2549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364B2BA-2F89-42FF-A521-65ABC6716B91}" type="pres">
      <dgm:prSet presAssocID="{31FCF075-7FCB-451F-BFF1-6E077F49C7E8}" presName="text_6" presStyleLbl="node1" presStyleIdx="5" presStyleCnt="7" custLinFactNeighborX="831" custLinFactNeighborY="-35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8947B-C66F-45C5-8064-55A057F09998}" type="pres">
      <dgm:prSet presAssocID="{31FCF075-7FCB-451F-BFF1-6E077F49C7E8}" presName="accent_6" presStyleCnt="0"/>
      <dgm:spPr/>
    </dgm:pt>
    <dgm:pt modelId="{56312AB3-5B53-473D-9D9C-C7F44EA263C6}" type="pres">
      <dgm:prSet presAssocID="{31FCF075-7FCB-451F-BFF1-6E077F49C7E8}" presName="accentRepeatNode" presStyleLbl="solidFgAcc1" presStyleIdx="5" presStyleCnt="7" custScaleX="106759" custScaleY="106759" custLinFactNeighborX="-6248" custLinFactNeighborY="-2564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54620F3-652F-4C77-A334-0F4A28CCD338}" type="pres">
      <dgm:prSet presAssocID="{168FF7D1-98FC-45F8-BF3D-B65D9AD37DFA}" presName="text_7" presStyleLbl="node1" presStyleIdx="6" presStyleCnt="7" custScaleX="98968" custLinFactNeighborX="942" custLinFactNeighborY="-35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8AF63-D592-49AB-BF0C-9AD54073FDB0}" type="pres">
      <dgm:prSet presAssocID="{168FF7D1-98FC-45F8-BF3D-B65D9AD37DFA}" presName="accent_7" presStyleCnt="0"/>
      <dgm:spPr/>
    </dgm:pt>
    <dgm:pt modelId="{711BA6C2-EC56-450B-9B19-C4A1B2BD2076}" type="pres">
      <dgm:prSet presAssocID="{168FF7D1-98FC-45F8-BF3D-B65D9AD37DFA}" presName="accentRepeatNode" presStyleLbl="solidFgAcc1" presStyleIdx="6" presStyleCnt="7" custScaleX="106759" custScaleY="106759" custLinFactNeighborX="832" custLinFactNeighborY="-3677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7EC958A4-B30D-4FC0-83F0-2B696642323A}" srcId="{99A23695-2E14-4990-A8EF-CE098FD68769}" destId="{CA7FDE87-EA9C-419F-B045-5FA3DDEF1092}" srcOrd="3" destOrd="0" parTransId="{A5F9BC0D-9B60-47ED-B933-7AF98136FDA0}" sibTransId="{B0A67EA5-20F0-414D-9198-E3F62CD6F7BE}"/>
    <dgm:cxn modelId="{EA6AA25D-7DA7-4029-92F2-2793A902E800}" type="presOf" srcId="{5014F5B1-D394-4B5E-BEF1-9381AA6CBED1}" destId="{D7815D62-E662-40E4-8865-92078A164E1C}" srcOrd="0" destOrd="0" presId="urn:microsoft.com/office/officeart/2008/layout/VerticalCurvedList"/>
    <dgm:cxn modelId="{0FAF3FA4-72C2-48DD-8A75-E4273504CE4D}" srcId="{99A23695-2E14-4990-A8EF-CE098FD68769}" destId="{AF7A1D1A-CBCB-4B0C-846C-C9DD9EA99694}" srcOrd="9" destOrd="0" parTransId="{7AFC6CEF-CF02-41BA-BE8C-462188A88E5D}" sibTransId="{1EE0A817-5DC3-48B9-878A-4B02A486F854}"/>
    <dgm:cxn modelId="{36555666-30E8-467F-ABAE-15144DA64947}" srcId="{99A23695-2E14-4990-A8EF-CE098FD68769}" destId="{1CD1FA30-8C59-4CDB-8A58-DB7CFA69FDB5}" srcOrd="8" destOrd="0" parTransId="{B6760BEA-C8EA-457A-9BE4-05897DCA2AA6}" sibTransId="{FFECD0A1-5F36-440C-9CF8-F87BB3511AB2}"/>
    <dgm:cxn modelId="{A77EAFFA-5963-4FA1-BBD2-F80D355B1E71}" srcId="{99A23695-2E14-4990-A8EF-CE098FD68769}" destId="{168FF7D1-98FC-45F8-BF3D-B65D9AD37DFA}" srcOrd="6" destOrd="0" parTransId="{F3A9131F-7C25-4E4A-BA18-B4FB1CA4B8B2}" sibTransId="{44FAA71D-1F63-423C-8621-A2F478C38302}"/>
    <dgm:cxn modelId="{90140B54-26E4-4CD5-8996-390B51D58122}" type="presOf" srcId="{4F4EFB6B-761E-4A28-BBAC-49182F412443}" destId="{43E7A036-7B21-4727-826E-125F3C1798AD}" srcOrd="0" destOrd="0" presId="urn:microsoft.com/office/officeart/2008/layout/VerticalCurvedList"/>
    <dgm:cxn modelId="{1FE78888-8F0A-44E9-A795-BF45D4A19495}" type="presOf" srcId="{31FCF075-7FCB-451F-BFF1-6E077F49C7E8}" destId="{8364B2BA-2F89-42FF-A521-65ABC6716B91}" srcOrd="0" destOrd="0" presId="urn:microsoft.com/office/officeart/2008/layout/VerticalCurvedList"/>
    <dgm:cxn modelId="{0500F045-E3C3-4020-964E-E33F1DEEC5CF}" srcId="{99A23695-2E14-4990-A8EF-CE098FD68769}" destId="{16AD5B18-FE89-436E-A6F9-0C6713F9784D}" srcOrd="7" destOrd="0" parTransId="{22DD6CFF-E1E2-426A-8C93-D2C3B50A6457}" sibTransId="{97602AF7-7482-4B5A-8D08-2FCF26A8F452}"/>
    <dgm:cxn modelId="{97587B3F-B7CB-41AB-9231-1FB18975D516}" srcId="{99A23695-2E14-4990-A8EF-CE098FD68769}" destId="{31FCF075-7FCB-451F-BFF1-6E077F49C7E8}" srcOrd="5" destOrd="0" parTransId="{7FBD0C6D-7328-458F-A76E-E472943AF115}" sibTransId="{E8A4C811-9B13-473C-8C7D-88513206E386}"/>
    <dgm:cxn modelId="{8527392E-0A93-449D-8758-C2B2E4C5659B}" srcId="{99A23695-2E14-4990-A8EF-CE098FD68769}" destId="{7DA0F683-B384-47BB-B64B-4F4D19F5502A}" srcOrd="4" destOrd="0" parTransId="{18BEC758-6522-496C-964C-49C2314E37B9}" sibTransId="{86C913B2-5848-4D3D-9B3A-72B9491CB0C2}"/>
    <dgm:cxn modelId="{C574D7F7-11AC-46F9-8EAC-928923F6502C}" type="presOf" srcId="{168FF7D1-98FC-45F8-BF3D-B65D9AD37DFA}" destId="{054620F3-652F-4C77-A334-0F4A28CCD338}" srcOrd="0" destOrd="0" presId="urn:microsoft.com/office/officeart/2008/layout/VerticalCurvedList"/>
    <dgm:cxn modelId="{B80F5B27-0A48-42F3-853A-C54674576E44}" type="presOf" srcId="{CA7FDE87-EA9C-419F-B045-5FA3DDEF1092}" destId="{547A75C6-4BB8-4692-A579-3DD2A84C2EA5}" srcOrd="0" destOrd="0" presId="urn:microsoft.com/office/officeart/2008/layout/VerticalCurvedList"/>
    <dgm:cxn modelId="{00A6C1C4-C916-4AFC-9E82-1D976289E1C4}" srcId="{99A23695-2E14-4990-A8EF-CE098FD68769}" destId="{4F4EFB6B-761E-4A28-BBAC-49182F412443}" srcOrd="2" destOrd="0" parTransId="{5FCEBAA5-2DF2-4772-B996-4CA024D4A212}" sibTransId="{C323759F-E8BD-4D1B-820A-FB60AB8D0FFF}"/>
    <dgm:cxn modelId="{EA380297-79E4-4ACA-89FE-13BCDD4D54B1}" type="presOf" srcId="{7DA0F683-B384-47BB-B64B-4F4D19F5502A}" destId="{8B802184-3F56-46A2-B21C-826CA8E12628}" srcOrd="0" destOrd="0" presId="urn:microsoft.com/office/officeart/2008/layout/VerticalCurvedList"/>
    <dgm:cxn modelId="{42C4E166-504C-4798-91AC-1C84D2C867F8}" type="presOf" srcId="{99A23695-2E14-4990-A8EF-CE098FD68769}" destId="{E6918115-2E1C-4E25-A130-9ECB4E445ACE}" srcOrd="0" destOrd="0" presId="urn:microsoft.com/office/officeart/2008/layout/VerticalCurvedList"/>
    <dgm:cxn modelId="{338F9D99-DDAD-4E63-B9EC-E122A2686CDC}" srcId="{99A23695-2E14-4990-A8EF-CE098FD68769}" destId="{50C1DAFC-C626-4520-A511-6C0FFBBFFE11}" srcOrd="0" destOrd="0" parTransId="{19A8D2CB-1D7B-4047-88D1-9FA16862B75A}" sibTransId="{395C95FC-939A-4880-9ED8-A27AD0E7C79D}"/>
    <dgm:cxn modelId="{1584EAB1-71B9-4A6E-879B-79BBECC6A4F6}" srcId="{99A23695-2E14-4990-A8EF-CE098FD68769}" destId="{5014F5B1-D394-4B5E-BEF1-9381AA6CBED1}" srcOrd="1" destOrd="0" parTransId="{7D57BFEE-B8F0-4FA4-AD6A-9EC832F1FB70}" sibTransId="{53D2C0FD-B349-4CC0-BFD4-3D34B3E23631}"/>
    <dgm:cxn modelId="{D0DB2BC2-1315-4B1E-A3C4-FCFFB802CF0E}" type="presOf" srcId="{50C1DAFC-C626-4520-A511-6C0FFBBFFE11}" destId="{D86CC964-D5FA-4C7B-AFB4-8452FD1A1DDF}" srcOrd="0" destOrd="0" presId="urn:microsoft.com/office/officeart/2008/layout/VerticalCurvedList"/>
    <dgm:cxn modelId="{BFC32FA0-9FA8-4461-8780-61E817074A69}" type="presOf" srcId="{395C95FC-939A-4880-9ED8-A27AD0E7C79D}" destId="{2C8307CE-F88F-49EF-BC93-05401240340B}" srcOrd="0" destOrd="0" presId="urn:microsoft.com/office/officeart/2008/layout/VerticalCurvedList"/>
    <dgm:cxn modelId="{E82B5DAA-D740-4F6B-90C3-F455F0FCB366}" type="presParOf" srcId="{E6918115-2E1C-4E25-A130-9ECB4E445ACE}" destId="{D1EBE7AF-E779-4EBD-878D-81C91601D790}" srcOrd="0" destOrd="0" presId="urn:microsoft.com/office/officeart/2008/layout/VerticalCurvedList"/>
    <dgm:cxn modelId="{44F1F599-875C-455C-831C-C7C07DD0AF84}" type="presParOf" srcId="{D1EBE7AF-E779-4EBD-878D-81C91601D790}" destId="{0B29AE8D-884F-441B-8ECB-3A842A8761F6}" srcOrd="0" destOrd="0" presId="urn:microsoft.com/office/officeart/2008/layout/VerticalCurvedList"/>
    <dgm:cxn modelId="{2F589B57-2A00-4DA9-8DFE-909FD50E8904}" type="presParOf" srcId="{0B29AE8D-884F-441B-8ECB-3A842A8761F6}" destId="{8CB823C7-4EAE-43C4-AC80-34EA26593764}" srcOrd="0" destOrd="0" presId="urn:microsoft.com/office/officeart/2008/layout/VerticalCurvedList"/>
    <dgm:cxn modelId="{A8A4A35A-6F46-4CC5-96FE-EF9B63D9E500}" type="presParOf" srcId="{0B29AE8D-884F-441B-8ECB-3A842A8761F6}" destId="{2C8307CE-F88F-49EF-BC93-05401240340B}" srcOrd="1" destOrd="0" presId="urn:microsoft.com/office/officeart/2008/layout/VerticalCurvedList"/>
    <dgm:cxn modelId="{9474A182-97C0-4F40-831B-8C61E3629023}" type="presParOf" srcId="{0B29AE8D-884F-441B-8ECB-3A842A8761F6}" destId="{0EA09578-2B84-4DCC-BF52-E673CB440F48}" srcOrd="2" destOrd="0" presId="urn:microsoft.com/office/officeart/2008/layout/VerticalCurvedList"/>
    <dgm:cxn modelId="{EFE61954-266E-4E59-BC73-E4D4D6148A9E}" type="presParOf" srcId="{0B29AE8D-884F-441B-8ECB-3A842A8761F6}" destId="{B8A3B8DB-3C82-4929-9C20-DAED80916E57}" srcOrd="3" destOrd="0" presId="urn:microsoft.com/office/officeart/2008/layout/VerticalCurvedList"/>
    <dgm:cxn modelId="{BA51B730-3A81-4F07-9F1A-3C95A7E6F552}" type="presParOf" srcId="{D1EBE7AF-E779-4EBD-878D-81C91601D790}" destId="{D86CC964-D5FA-4C7B-AFB4-8452FD1A1DDF}" srcOrd="1" destOrd="0" presId="urn:microsoft.com/office/officeart/2008/layout/VerticalCurvedList"/>
    <dgm:cxn modelId="{4321A283-A03B-4CB9-9815-B166CD24AA22}" type="presParOf" srcId="{D1EBE7AF-E779-4EBD-878D-81C91601D790}" destId="{DB18D6D9-9DEA-4439-ABB2-30BE0451E338}" srcOrd="2" destOrd="0" presId="urn:microsoft.com/office/officeart/2008/layout/VerticalCurvedList"/>
    <dgm:cxn modelId="{4C2D3AE8-1852-4F02-97C3-AD4D4474B2DE}" type="presParOf" srcId="{DB18D6D9-9DEA-4439-ABB2-30BE0451E338}" destId="{05BE1883-6AE1-4567-A6A9-EBED393D6D0F}" srcOrd="0" destOrd="0" presId="urn:microsoft.com/office/officeart/2008/layout/VerticalCurvedList"/>
    <dgm:cxn modelId="{87BEA20E-FA9D-41AA-9428-D3CB789FA91E}" type="presParOf" srcId="{D1EBE7AF-E779-4EBD-878D-81C91601D790}" destId="{D7815D62-E662-40E4-8865-92078A164E1C}" srcOrd="3" destOrd="0" presId="urn:microsoft.com/office/officeart/2008/layout/VerticalCurvedList"/>
    <dgm:cxn modelId="{1F2FDEDA-18BF-46C8-B1F6-740A80B60478}" type="presParOf" srcId="{D1EBE7AF-E779-4EBD-878D-81C91601D790}" destId="{A37A9974-34CA-4DDE-AF36-AF660FF71644}" srcOrd="4" destOrd="0" presId="urn:microsoft.com/office/officeart/2008/layout/VerticalCurvedList"/>
    <dgm:cxn modelId="{9ED9F47D-3F76-494E-A40C-D60A3FB27A9A}" type="presParOf" srcId="{A37A9974-34CA-4DDE-AF36-AF660FF71644}" destId="{DE6A1333-8FBF-4E98-A17B-1B0C9D068DCD}" srcOrd="0" destOrd="0" presId="urn:microsoft.com/office/officeart/2008/layout/VerticalCurvedList"/>
    <dgm:cxn modelId="{DA032D16-B98D-4345-9FC8-F769F54635EE}" type="presParOf" srcId="{D1EBE7AF-E779-4EBD-878D-81C91601D790}" destId="{43E7A036-7B21-4727-826E-125F3C1798AD}" srcOrd="5" destOrd="0" presId="urn:microsoft.com/office/officeart/2008/layout/VerticalCurvedList"/>
    <dgm:cxn modelId="{1A7C1CBF-DADF-4833-A894-B13C53FFA460}" type="presParOf" srcId="{D1EBE7AF-E779-4EBD-878D-81C91601D790}" destId="{3D3C2E98-A339-4C62-9D52-03BDF0B9B7F3}" srcOrd="6" destOrd="0" presId="urn:microsoft.com/office/officeart/2008/layout/VerticalCurvedList"/>
    <dgm:cxn modelId="{DC5D8B21-15F1-4E84-985C-B47ED3179D5A}" type="presParOf" srcId="{3D3C2E98-A339-4C62-9D52-03BDF0B9B7F3}" destId="{69BEB86E-7E95-4277-AE09-C0121CFC5E49}" srcOrd="0" destOrd="0" presId="urn:microsoft.com/office/officeart/2008/layout/VerticalCurvedList"/>
    <dgm:cxn modelId="{7FF1A2B8-0B7D-4F7F-A4D4-31E9B9EF4049}" type="presParOf" srcId="{D1EBE7AF-E779-4EBD-878D-81C91601D790}" destId="{547A75C6-4BB8-4692-A579-3DD2A84C2EA5}" srcOrd="7" destOrd="0" presId="urn:microsoft.com/office/officeart/2008/layout/VerticalCurvedList"/>
    <dgm:cxn modelId="{E340C417-D67E-4FBC-B39C-6D7DAEC9E0DC}" type="presParOf" srcId="{D1EBE7AF-E779-4EBD-878D-81C91601D790}" destId="{3F4606B2-470E-41DC-BCCC-02F8CC64D633}" srcOrd="8" destOrd="0" presId="urn:microsoft.com/office/officeart/2008/layout/VerticalCurvedList"/>
    <dgm:cxn modelId="{963E346F-70A3-4AAC-A5B3-A954510FE2AE}" type="presParOf" srcId="{3F4606B2-470E-41DC-BCCC-02F8CC64D633}" destId="{AD430593-0AA8-4A9C-B5ED-DC66262FFD63}" srcOrd="0" destOrd="0" presId="urn:microsoft.com/office/officeart/2008/layout/VerticalCurvedList"/>
    <dgm:cxn modelId="{8499B483-03B6-43E7-9F53-E800F7068D9C}" type="presParOf" srcId="{D1EBE7AF-E779-4EBD-878D-81C91601D790}" destId="{8B802184-3F56-46A2-B21C-826CA8E12628}" srcOrd="9" destOrd="0" presId="urn:microsoft.com/office/officeart/2008/layout/VerticalCurvedList"/>
    <dgm:cxn modelId="{F2B8ED47-9DA0-41C6-BCD7-0B6ED76389A3}" type="presParOf" srcId="{D1EBE7AF-E779-4EBD-878D-81C91601D790}" destId="{11F178CE-786B-4E3E-8DC5-22310FEF49D1}" srcOrd="10" destOrd="0" presId="urn:microsoft.com/office/officeart/2008/layout/VerticalCurvedList"/>
    <dgm:cxn modelId="{5A9D6CE2-7C3A-4F05-B3DA-554F3BED1813}" type="presParOf" srcId="{11F178CE-786B-4E3E-8DC5-22310FEF49D1}" destId="{2DC5B8C0-48AF-468A-BBBC-4BCD6B87F04C}" srcOrd="0" destOrd="0" presId="urn:microsoft.com/office/officeart/2008/layout/VerticalCurvedList"/>
    <dgm:cxn modelId="{475823EE-2018-4FDE-9AB3-15579431C84E}" type="presParOf" srcId="{D1EBE7AF-E779-4EBD-878D-81C91601D790}" destId="{8364B2BA-2F89-42FF-A521-65ABC6716B91}" srcOrd="11" destOrd="0" presId="urn:microsoft.com/office/officeart/2008/layout/VerticalCurvedList"/>
    <dgm:cxn modelId="{1D46DBCB-69D8-496A-B539-44C6B528FBCD}" type="presParOf" srcId="{D1EBE7AF-E779-4EBD-878D-81C91601D790}" destId="{F438947B-C66F-45C5-8064-55A057F09998}" srcOrd="12" destOrd="0" presId="urn:microsoft.com/office/officeart/2008/layout/VerticalCurvedList"/>
    <dgm:cxn modelId="{79A6D5DB-992D-428D-A90E-1FC88CD9F31A}" type="presParOf" srcId="{F438947B-C66F-45C5-8064-55A057F09998}" destId="{56312AB3-5B53-473D-9D9C-C7F44EA263C6}" srcOrd="0" destOrd="0" presId="urn:microsoft.com/office/officeart/2008/layout/VerticalCurvedList"/>
    <dgm:cxn modelId="{6DDE5AEF-7CBF-4417-8CC1-48531C257041}" type="presParOf" srcId="{D1EBE7AF-E779-4EBD-878D-81C91601D790}" destId="{054620F3-652F-4C77-A334-0F4A28CCD338}" srcOrd="13" destOrd="0" presId="urn:microsoft.com/office/officeart/2008/layout/VerticalCurvedList"/>
    <dgm:cxn modelId="{F3B07B1F-FB83-42C5-A2CD-686B7160CAE3}" type="presParOf" srcId="{D1EBE7AF-E779-4EBD-878D-81C91601D790}" destId="{6D08AF63-D592-49AB-BF0C-9AD54073FDB0}" srcOrd="14" destOrd="0" presId="urn:microsoft.com/office/officeart/2008/layout/VerticalCurvedList"/>
    <dgm:cxn modelId="{D85BD31D-3745-476D-B9B1-36812527E96A}" type="presParOf" srcId="{6D08AF63-D592-49AB-BF0C-9AD54073FDB0}" destId="{711BA6C2-EC56-450B-9B19-C4A1B2BD20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56629-92AA-4AC7-AADF-A192FC18A6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5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D654EF20-5686-40F8-A7E0-68963B627425}">
      <dgm:prSet phldrT="[Текст]" custT="1"/>
      <dgm:spPr>
        <a:xfrm>
          <a:off x="295099" y="3068712"/>
          <a:ext cx="2832721" cy="3836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gm:spPr>
      <dgm:t>
        <a:bodyPr/>
        <a:lstStyle/>
        <a:p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ОП «СКЛАДСКОЕ ХОЗЯЙСТВО»</a:t>
          </a:r>
          <a:endParaRPr lang="ru-RU" sz="1100" b="1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B1E8A678-B49B-43E6-BF83-F6B722A46DB8}" type="parTrans" cxnId="{667616F4-AB0C-4C6D-A843-3DEF716FFB56}">
      <dgm:prSet/>
      <dgm:spPr/>
      <dgm:t>
        <a:bodyPr/>
        <a:lstStyle/>
        <a:p>
          <a:endParaRPr lang="ru-RU"/>
        </a:p>
      </dgm:t>
    </dgm:pt>
    <dgm:pt modelId="{318F874F-AD04-419B-8351-F47BC5652603}" type="sibTrans" cxnId="{667616F4-AB0C-4C6D-A843-3DEF716FFB56}">
      <dgm:prSet/>
      <dgm:spPr/>
      <dgm:t>
        <a:bodyPr/>
        <a:lstStyle/>
        <a:p>
          <a:endParaRPr lang="ru-RU"/>
        </a:p>
      </dgm:t>
    </dgm:pt>
    <dgm:pt modelId="{E77C8FAD-1960-4EF5-B342-60CA8D39B95A}">
      <dgm:prSet custT="1"/>
      <dgm:spPr>
        <a:xfrm>
          <a:off x="659252" y="810447"/>
          <a:ext cx="2517125" cy="3836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gm:spPr>
      <dgm:t>
        <a:bodyPr/>
        <a:lstStyle/>
        <a:p>
          <a:pPr marL="177800" indent="-82550"/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ОП «УПРАВЛЕНИЕ ДЕЛАМИ»</a:t>
          </a:r>
          <a:endParaRPr lang="ru-RU" sz="1100" b="1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6A511B74-90B3-4C43-B685-3669DFFD4B35}" type="parTrans" cxnId="{F66019FD-525E-48D0-905A-B4451F16B337}">
      <dgm:prSet/>
      <dgm:spPr/>
      <dgm:t>
        <a:bodyPr/>
        <a:lstStyle/>
        <a:p>
          <a:endParaRPr lang="ru-RU"/>
        </a:p>
      </dgm:t>
    </dgm:pt>
    <dgm:pt modelId="{FFA9D48B-2AF5-48D6-AA9A-18A2F17ABA7F}" type="sibTrans" cxnId="{F66019FD-525E-48D0-905A-B4451F16B337}">
      <dgm:prSet/>
      <dgm:spPr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478FAD07-9256-4B67-81B3-9C7C46173A9D}">
      <dgm:prSet custT="1"/>
      <dgm:spPr>
        <a:xfrm>
          <a:off x="659252" y="2473523"/>
          <a:ext cx="2517125" cy="3836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gm:spPr>
      <dgm:t>
        <a:bodyPr/>
        <a:lstStyle/>
        <a:p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ОП </a:t>
          </a:r>
          <a:r>
            <a:rPr lang="ru-RU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</a:t>
          </a:r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НАУЧНО-ТЕХНИЧЕСКИЙ  </a:t>
          </a:r>
          <a:r>
            <a:rPr lang="ru-RU" sz="1100" b="1" kern="0" dirty="0">
              <a:solidFill>
                <a:prstClr val="white"/>
              </a:solidFill>
              <a:latin typeface="Calibri"/>
              <a:ea typeface="+mn-ea"/>
              <a:cs typeface="+mn-cs"/>
            </a:rPr>
            <a:t>ЦЕНТР»</a:t>
          </a:r>
        </a:p>
      </dgm:t>
    </dgm:pt>
    <dgm:pt modelId="{24F19E15-14D1-487E-9C9C-82025D746EE8}" type="parTrans" cxnId="{F330B1B1-2829-4FEB-80E7-A44911455FC8}">
      <dgm:prSet/>
      <dgm:spPr/>
      <dgm:t>
        <a:bodyPr/>
        <a:lstStyle/>
        <a:p>
          <a:endParaRPr lang="ru-RU"/>
        </a:p>
      </dgm:t>
    </dgm:pt>
    <dgm:pt modelId="{E2990193-3266-4A00-AAA5-D550F462BCDD}" type="sibTrans" cxnId="{F330B1B1-2829-4FEB-80E7-A44911455FC8}">
      <dgm:prSet/>
      <dgm:spPr/>
      <dgm:t>
        <a:bodyPr/>
        <a:lstStyle/>
        <a:p>
          <a:endParaRPr lang="ru-RU"/>
        </a:p>
      </dgm:t>
    </dgm:pt>
    <dgm:pt modelId="{A3D4FB89-563A-4A3C-868C-D9D9D575BF9B}">
      <dgm:prSet custT="1"/>
      <dgm:spPr>
        <a:xfrm>
          <a:off x="755008" y="1917845"/>
          <a:ext cx="2372811" cy="3836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gm:spPr>
      <dgm:t>
        <a:bodyPr/>
        <a:lstStyle/>
        <a:p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ОП «КБ «АТОМПРИБОР»</a:t>
          </a:r>
          <a:endParaRPr lang="ru-RU" sz="1100" b="1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2D7FD5C6-E858-478F-B8CC-7B9A45FF4379}" type="parTrans" cxnId="{9678D78B-6F2D-4EA8-9082-7EFF132F7615}">
      <dgm:prSet/>
      <dgm:spPr/>
      <dgm:t>
        <a:bodyPr/>
        <a:lstStyle/>
        <a:p>
          <a:endParaRPr lang="ru-RU"/>
        </a:p>
      </dgm:t>
    </dgm:pt>
    <dgm:pt modelId="{3D0FFC85-F92E-40F9-9DAA-1C649BAA3E7F}" type="sibTrans" cxnId="{9678D78B-6F2D-4EA8-9082-7EFF132F7615}">
      <dgm:prSet/>
      <dgm:spPr/>
      <dgm:t>
        <a:bodyPr/>
        <a:lstStyle/>
        <a:p>
          <a:endParaRPr lang="ru-RU"/>
        </a:p>
      </dgm:t>
    </dgm:pt>
    <dgm:pt modelId="{7774AF0D-A670-41D0-8AA8-C340983787E8}">
      <dgm:prSet phldrT="[Текст]" custT="1"/>
      <dgm:spPr>
        <a:xfrm>
          <a:off x="295099" y="3068712"/>
          <a:ext cx="2832721" cy="3836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gm:spPr>
      <dgm:t>
        <a:bodyPr/>
        <a:lstStyle/>
        <a:p>
          <a:pPr marL="177800" indent="-177800"/>
          <a:r>
            <a:rPr lang="ru-RU" sz="1100" b="0" i="0" u="none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       ОП </a:t>
          </a:r>
          <a:r>
            <a:rPr lang="ru-RU" sz="1100" b="0" i="0" u="none" kern="0" dirty="0" smtClean="0"/>
            <a:t>«АВТОМАТИКА И            МАШИНОСТРОЕНИЕ» </a:t>
          </a:r>
          <a:endParaRPr lang="ru-RU" sz="1100" b="0" i="0" u="none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2A150EA-1B3F-44E2-97A9-9C4BF5825591}" type="parTrans" cxnId="{B81A5E98-E3F4-420B-B60E-FDAEEBC312A6}">
      <dgm:prSet/>
      <dgm:spPr/>
      <dgm:t>
        <a:bodyPr/>
        <a:lstStyle/>
        <a:p>
          <a:endParaRPr lang="ru-RU"/>
        </a:p>
      </dgm:t>
    </dgm:pt>
    <dgm:pt modelId="{94A933A1-2C7A-43FC-B494-C14EDF6D9409}" type="sibTrans" cxnId="{B81A5E98-E3F4-420B-B60E-FDAEEBC312A6}">
      <dgm:prSet/>
      <dgm:spPr/>
      <dgm:t>
        <a:bodyPr/>
        <a:lstStyle/>
        <a:p>
          <a:endParaRPr lang="ru-RU"/>
        </a:p>
      </dgm:t>
    </dgm:pt>
    <dgm:pt modelId="{659D25B6-E0EE-4B23-9E97-FFABAC0F2C43}">
      <dgm:prSet phldrT="[Текст]" custT="1"/>
      <dgm:spPr>
        <a:xfrm>
          <a:off x="295099" y="3068712"/>
          <a:ext cx="2832721" cy="3836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gm:spPr>
      <dgm:t>
        <a:bodyPr/>
        <a:lstStyle/>
        <a:p>
          <a:pPr marL="177800" indent="-177800"/>
          <a:r>
            <a:rPr lang="ru-RU" sz="1100" b="0" i="0" u="none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     ПРЕДСТАВИТЕЛЬСТВО В БРЮССЕЛЕ</a:t>
          </a:r>
          <a:endParaRPr lang="ru-RU" sz="1100" b="0" i="0" u="none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850B03A-6939-4A5C-91D3-8049299B5E43}" type="parTrans" cxnId="{6DC0D273-6D3E-4551-B751-F0BE96861087}">
      <dgm:prSet/>
      <dgm:spPr/>
      <dgm:t>
        <a:bodyPr/>
        <a:lstStyle/>
        <a:p>
          <a:endParaRPr lang="ru-RU"/>
        </a:p>
      </dgm:t>
    </dgm:pt>
    <dgm:pt modelId="{462A4C70-B147-44C9-9B63-FF1D26EA1597}" type="sibTrans" cxnId="{6DC0D273-6D3E-4551-B751-F0BE96861087}">
      <dgm:prSet/>
      <dgm:spPr/>
      <dgm:t>
        <a:bodyPr/>
        <a:lstStyle/>
        <a:p>
          <a:endParaRPr lang="ru-RU"/>
        </a:p>
      </dgm:t>
    </dgm:pt>
    <dgm:pt modelId="{C53A1872-9A18-4497-8D7D-9052D3AD8815}" type="pres">
      <dgm:prSet presAssocID="{53A56629-92AA-4AC7-AADF-A192FC18A6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75E5D6-C2FD-4713-851F-1C63AA645E3C}" type="pres">
      <dgm:prSet presAssocID="{53A56629-92AA-4AC7-AADF-A192FC18A6E2}" presName="Name1" presStyleCnt="0"/>
      <dgm:spPr/>
      <dgm:t>
        <a:bodyPr/>
        <a:lstStyle/>
        <a:p>
          <a:endParaRPr lang="ru-RU"/>
        </a:p>
      </dgm:t>
    </dgm:pt>
    <dgm:pt modelId="{4A7D72D2-51DA-4E2A-A5AF-780CD4D67F4E}" type="pres">
      <dgm:prSet presAssocID="{53A56629-92AA-4AC7-AADF-A192FC18A6E2}" presName="cycle" presStyleCnt="0"/>
      <dgm:spPr/>
      <dgm:t>
        <a:bodyPr/>
        <a:lstStyle/>
        <a:p>
          <a:endParaRPr lang="ru-RU"/>
        </a:p>
      </dgm:t>
    </dgm:pt>
    <dgm:pt modelId="{56097BC1-570D-4971-82CE-6389EFBDE258}" type="pres">
      <dgm:prSet presAssocID="{53A56629-92AA-4AC7-AADF-A192FC18A6E2}" presName="srcNode" presStyleLbl="node1" presStyleIdx="0" presStyleCnt="6"/>
      <dgm:spPr/>
      <dgm:t>
        <a:bodyPr/>
        <a:lstStyle/>
        <a:p>
          <a:endParaRPr lang="ru-RU"/>
        </a:p>
      </dgm:t>
    </dgm:pt>
    <dgm:pt modelId="{D1D4D5D9-0F43-4681-AD4D-A2D70EAE2CA5}" type="pres">
      <dgm:prSet presAssocID="{53A56629-92AA-4AC7-AADF-A192FC18A6E2}" presName="conn" presStyleLbl="parChTrans1D2" presStyleIdx="0" presStyleCnt="1"/>
      <dgm:spPr/>
      <dgm:t>
        <a:bodyPr/>
        <a:lstStyle/>
        <a:p>
          <a:endParaRPr lang="ru-RU"/>
        </a:p>
      </dgm:t>
    </dgm:pt>
    <dgm:pt modelId="{F156DC71-4DEA-440F-BDE3-197B82C5726B}" type="pres">
      <dgm:prSet presAssocID="{53A56629-92AA-4AC7-AADF-A192FC18A6E2}" presName="extraNode" presStyleLbl="node1" presStyleIdx="0" presStyleCnt="6"/>
      <dgm:spPr/>
      <dgm:t>
        <a:bodyPr/>
        <a:lstStyle/>
        <a:p>
          <a:endParaRPr lang="ru-RU"/>
        </a:p>
      </dgm:t>
    </dgm:pt>
    <dgm:pt modelId="{5FA34568-F5DD-4506-B64F-5C99B8FA8B4F}" type="pres">
      <dgm:prSet presAssocID="{53A56629-92AA-4AC7-AADF-A192FC18A6E2}" presName="dstNode" presStyleLbl="node1" presStyleIdx="0" presStyleCnt="6"/>
      <dgm:spPr/>
      <dgm:t>
        <a:bodyPr/>
        <a:lstStyle/>
        <a:p>
          <a:endParaRPr lang="ru-RU"/>
        </a:p>
      </dgm:t>
    </dgm:pt>
    <dgm:pt modelId="{588160F2-124A-4C1C-918E-B71B3A696AFA}" type="pres">
      <dgm:prSet presAssocID="{E77C8FAD-1960-4EF5-B342-60CA8D39B95A}" presName="text_1" presStyleLbl="node1" presStyleIdx="0" presStyleCnt="6" custLinFactNeighborX="1810" custLinFactNeighborY="-4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D7727DC-0D6D-489B-9515-4C59DA19901B}" type="pres">
      <dgm:prSet presAssocID="{E77C8FAD-1960-4EF5-B342-60CA8D39B95A}" presName="accent_1" presStyleCnt="0"/>
      <dgm:spPr/>
    </dgm:pt>
    <dgm:pt modelId="{A38D661A-446F-4068-A508-012C80CF4BC8}" type="pres">
      <dgm:prSet presAssocID="{E77C8FAD-1960-4EF5-B342-60CA8D39B95A}" presName="accentRepeatNode" presStyleLbl="solidFgAcc1" presStyleIdx="0" presStyleCnt="6"/>
      <dgm:spPr>
        <a:xfrm>
          <a:off x="370900" y="719383"/>
          <a:ext cx="479588" cy="4795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A2F075F-DC66-47C4-BD17-95094AB254B2}" type="pres">
      <dgm:prSet presAssocID="{A3D4FB89-563A-4A3C-868C-D9D9D575BF9B}" presName="text_2" presStyleLbl="node1" presStyleIdx="1" presStyleCnt="6" custLinFactNeighborX="10945" custLinFactNeighborY="1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20A16-D567-433C-A957-F5A6775AF644}" type="pres">
      <dgm:prSet presAssocID="{A3D4FB89-563A-4A3C-868C-D9D9D575BF9B}" presName="accent_2" presStyleCnt="0"/>
      <dgm:spPr/>
    </dgm:pt>
    <dgm:pt modelId="{4F996550-3645-4D97-90FF-F9578A224F61}" type="pres">
      <dgm:prSet presAssocID="{A3D4FB89-563A-4A3C-868C-D9D9D575BF9B}" presName="accentRepeatNode" presStyleLbl="solidFgAcc1" presStyleIdx="1" presStyleCnt="6"/>
      <dgm:spPr>
        <a:xfrm>
          <a:off x="515214" y="1869886"/>
          <a:ext cx="479588" cy="4795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1357A44-83B5-4CB6-81EF-C33C1EB39261}" type="pres">
      <dgm:prSet presAssocID="{478FAD07-9256-4B67-81B3-9C7C46173A9D}" presName="text_3" presStyleLbl="node1" presStyleIdx="2" presStyleCnt="6" custLinFactNeighborX="2062" custLinFactNeighborY="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A5768-638D-4715-838A-B86750A1E907}" type="pres">
      <dgm:prSet presAssocID="{478FAD07-9256-4B67-81B3-9C7C46173A9D}" presName="accent_3" presStyleCnt="0"/>
      <dgm:spPr/>
    </dgm:pt>
    <dgm:pt modelId="{2AC4E19A-05FC-46BB-8D30-8FA23871B7F8}" type="pres">
      <dgm:prSet presAssocID="{478FAD07-9256-4B67-81B3-9C7C46173A9D}" presName="accentRepeatNode" presStyleLbl="solidFgAcc1" presStyleIdx="2" presStyleCnt="6" custLinFactNeighborX="-5289" custLinFactNeighborY="-6062"/>
      <dgm:spPr>
        <a:xfrm>
          <a:off x="370900" y="2445319"/>
          <a:ext cx="479588" cy="4795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C92B802-553A-46FF-9257-0A054579666E}" type="pres">
      <dgm:prSet presAssocID="{D654EF20-5686-40F8-A7E0-68963B62742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EE25E-4842-4FC1-BCAA-83B62C8499D4}" type="pres">
      <dgm:prSet presAssocID="{D654EF20-5686-40F8-A7E0-68963B627425}" presName="accent_4" presStyleCnt="0"/>
      <dgm:spPr/>
    </dgm:pt>
    <dgm:pt modelId="{66BC1E38-7812-48A5-BF0D-73EAB97576FD}" type="pres">
      <dgm:prSet presAssocID="{D654EF20-5686-40F8-A7E0-68963B627425}" presName="accentRepeatNode" presStyleLbl="solidFgAcc1" presStyleIdx="3" presStyleCnt="6"/>
      <dgm:spPr>
        <a:xfrm>
          <a:off x="55304" y="3020753"/>
          <a:ext cx="479588" cy="4795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1F5F910-1EB9-4E9C-A82B-2BB2998B115E}" type="pres">
      <dgm:prSet presAssocID="{7774AF0D-A670-41D0-8AA8-C340983787E8}" presName="text_5" presStyleLbl="node1" presStyleIdx="4" presStyleCnt="6" custLinFactNeighborX="1745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22322-5CEE-43BA-9AB1-F0FA8EF7622D}" type="pres">
      <dgm:prSet presAssocID="{7774AF0D-A670-41D0-8AA8-C340983787E8}" presName="accent_5" presStyleCnt="0"/>
      <dgm:spPr/>
    </dgm:pt>
    <dgm:pt modelId="{2E119E4E-5E52-4004-B152-A9AAD6BFBC7B}" type="pres">
      <dgm:prSet presAssocID="{7774AF0D-A670-41D0-8AA8-C340983787E8}" presName="accentRepeatNode" presStyleLbl="solidFgAcc1" presStyleIdx="4" presStyleCnt="6"/>
      <dgm:spPr/>
    </dgm:pt>
    <dgm:pt modelId="{E54A37DF-3325-4060-ACAC-1C4B07D562DB}" type="pres">
      <dgm:prSet presAssocID="{659D25B6-E0EE-4B23-9E97-FFABAC0F2C43}" presName="text_6" presStyleLbl="node1" presStyleIdx="5" presStyleCnt="6" custLinFactNeighborX="1810" custLinFactNeighborY="-12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79127-A22C-4EA6-B45B-FB25EF913398}" type="pres">
      <dgm:prSet presAssocID="{659D25B6-E0EE-4B23-9E97-FFABAC0F2C43}" presName="accent_6" presStyleCnt="0"/>
      <dgm:spPr/>
    </dgm:pt>
    <dgm:pt modelId="{68776C13-0557-49C6-A496-9F1A3E0F110A}" type="pres">
      <dgm:prSet presAssocID="{659D25B6-E0EE-4B23-9E97-FFABAC0F2C43}" presName="accentRepeatNode" presStyleLbl="solidFgAcc1" presStyleIdx="5" presStyleCnt="6" custLinFactNeighborX="-31354" custLinFactNeighborY="-104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68622A9-2C32-4641-BA46-76CF3EB63546}" type="presOf" srcId="{659D25B6-E0EE-4B23-9E97-FFABAC0F2C43}" destId="{E54A37DF-3325-4060-ACAC-1C4B07D562DB}" srcOrd="0" destOrd="0" presId="urn:microsoft.com/office/officeart/2008/layout/VerticalCurvedList"/>
    <dgm:cxn modelId="{F330B1B1-2829-4FEB-80E7-A44911455FC8}" srcId="{53A56629-92AA-4AC7-AADF-A192FC18A6E2}" destId="{478FAD07-9256-4B67-81B3-9C7C46173A9D}" srcOrd="2" destOrd="0" parTransId="{24F19E15-14D1-487E-9C9C-82025D746EE8}" sibTransId="{E2990193-3266-4A00-AAA5-D550F462BCDD}"/>
    <dgm:cxn modelId="{F112EA08-5C0B-4E66-A400-0E3D04695F2D}" type="presOf" srcId="{E77C8FAD-1960-4EF5-B342-60CA8D39B95A}" destId="{588160F2-124A-4C1C-918E-B71B3A696AFA}" srcOrd="0" destOrd="0" presId="urn:microsoft.com/office/officeart/2008/layout/VerticalCurvedList"/>
    <dgm:cxn modelId="{B45D42DC-1108-4D58-893D-B04DA6571EEA}" type="presOf" srcId="{478FAD07-9256-4B67-81B3-9C7C46173A9D}" destId="{11357A44-83B5-4CB6-81EF-C33C1EB39261}" srcOrd="0" destOrd="0" presId="urn:microsoft.com/office/officeart/2008/layout/VerticalCurvedList"/>
    <dgm:cxn modelId="{FC968512-3505-4A6A-90E4-E7D2D2F756B9}" type="presOf" srcId="{D654EF20-5686-40F8-A7E0-68963B627425}" destId="{0C92B802-553A-46FF-9257-0A054579666E}" srcOrd="0" destOrd="0" presId="urn:microsoft.com/office/officeart/2008/layout/VerticalCurvedList"/>
    <dgm:cxn modelId="{B81A5E98-E3F4-420B-B60E-FDAEEBC312A6}" srcId="{53A56629-92AA-4AC7-AADF-A192FC18A6E2}" destId="{7774AF0D-A670-41D0-8AA8-C340983787E8}" srcOrd="4" destOrd="0" parTransId="{C2A150EA-1B3F-44E2-97A9-9C4BF5825591}" sibTransId="{94A933A1-2C7A-43FC-B494-C14EDF6D9409}"/>
    <dgm:cxn modelId="{5103FFB0-DEAB-4E9E-A0A2-89A7B6BB20F9}" type="presOf" srcId="{7774AF0D-A670-41D0-8AA8-C340983787E8}" destId="{C1F5F910-1EB9-4E9C-A82B-2BB2998B115E}" srcOrd="0" destOrd="0" presId="urn:microsoft.com/office/officeart/2008/layout/VerticalCurvedList"/>
    <dgm:cxn modelId="{03F99375-7B4B-459E-9419-49BF767F1B1D}" type="presOf" srcId="{FFA9D48B-2AF5-48D6-AA9A-18A2F17ABA7F}" destId="{D1D4D5D9-0F43-4681-AD4D-A2D70EAE2CA5}" srcOrd="0" destOrd="0" presId="urn:microsoft.com/office/officeart/2008/layout/VerticalCurvedList"/>
    <dgm:cxn modelId="{9678D78B-6F2D-4EA8-9082-7EFF132F7615}" srcId="{53A56629-92AA-4AC7-AADF-A192FC18A6E2}" destId="{A3D4FB89-563A-4A3C-868C-D9D9D575BF9B}" srcOrd="1" destOrd="0" parTransId="{2D7FD5C6-E858-478F-B8CC-7B9A45FF4379}" sibTransId="{3D0FFC85-F92E-40F9-9DAA-1C649BAA3E7F}"/>
    <dgm:cxn modelId="{6DC0D273-6D3E-4551-B751-F0BE96861087}" srcId="{53A56629-92AA-4AC7-AADF-A192FC18A6E2}" destId="{659D25B6-E0EE-4B23-9E97-FFABAC0F2C43}" srcOrd="5" destOrd="0" parTransId="{7850B03A-6939-4A5C-91D3-8049299B5E43}" sibTransId="{462A4C70-B147-44C9-9B63-FF1D26EA1597}"/>
    <dgm:cxn modelId="{667616F4-AB0C-4C6D-A843-3DEF716FFB56}" srcId="{53A56629-92AA-4AC7-AADF-A192FC18A6E2}" destId="{D654EF20-5686-40F8-A7E0-68963B627425}" srcOrd="3" destOrd="0" parTransId="{B1E8A678-B49B-43E6-BF83-F6B722A46DB8}" sibTransId="{318F874F-AD04-419B-8351-F47BC5652603}"/>
    <dgm:cxn modelId="{F66019FD-525E-48D0-905A-B4451F16B337}" srcId="{53A56629-92AA-4AC7-AADF-A192FC18A6E2}" destId="{E77C8FAD-1960-4EF5-B342-60CA8D39B95A}" srcOrd="0" destOrd="0" parTransId="{6A511B74-90B3-4C43-B685-3669DFFD4B35}" sibTransId="{FFA9D48B-2AF5-48D6-AA9A-18A2F17ABA7F}"/>
    <dgm:cxn modelId="{CAF6E1AF-1896-41A4-8D44-984DCF405F23}" type="presOf" srcId="{A3D4FB89-563A-4A3C-868C-D9D9D575BF9B}" destId="{2A2F075F-DC66-47C4-BD17-95094AB254B2}" srcOrd="0" destOrd="0" presId="urn:microsoft.com/office/officeart/2008/layout/VerticalCurvedList"/>
    <dgm:cxn modelId="{F91F93E1-11CF-41D0-AD70-A39FD4960167}" type="presOf" srcId="{53A56629-92AA-4AC7-AADF-A192FC18A6E2}" destId="{C53A1872-9A18-4497-8D7D-9052D3AD8815}" srcOrd="0" destOrd="0" presId="urn:microsoft.com/office/officeart/2008/layout/VerticalCurvedList"/>
    <dgm:cxn modelId="{1DF4993E-F491-4A18-A756-B61930D0E613}" type="presParOf" srcId="{C53A1872-9A18-4497-8D7D-9052D3AD8815}" destId="{7675E5D6-C2FD-4713-851F-1C63AA645E3C}" srcOrd="0" destOrd="0" presId="urn:microsoft.com/office/officeart/2008/layout/VerticalCurvedList"/>
    <dgm:cxn modelId="{1D262302-FAED-4E8B-9FF1-E92FE87C08A0}" type="presParOf" srcId="{7675E5D6-C2FD-4713-851F-1C63AA645E3C}" destId="{4A7D72D2-51DA-4E2A-A5AF-780CD4D67F4E}" srcOrd="0" destOrd="0" presId="urn:microsoft.com/office/officeart/2008/layout/VerticalCurvedList"/>
    <dgm:cxn modelId="{BE08EB78-9600-4A51-9515-D1C02B0C72A8}" type="presParOf" srcId="{4A7D72D2-51DA-4E2A-A5AF-780CD4D67F4E}" destId="{56097BC1-570D-4971-82CE-6389EFBDE258}" srcOrd="0" destOrd="0" presId="urn:microsoft.com/office/officeart/2008/layout/VerticalCurvedList"/>
    <dgm:cxn modelId="{8A8C8FCE-4B7B-4758-8754-3D252A95DD6C}" type="presParOf" srcId="{4A7D72D2-51DA-4E2A-A5AF-780CD4D67F4E}" destId="{D1D4D5D9-0F43-4681-AD4D-A2D70EAE2CA5}" srcOrd="1" destOrd="0" presId="urn:microsoft.com/office/officeart/2008/layout/VerticalCurvedList"/>
    <dgm:cxn modelId="{387024B5-42B3-4AD7-8CEE-C0AF8752F9EF}" type="presParOf" srcId="{4A7D72D2-51DA-4E2A-A5AF-780CD4D67F4E}" destId="{F156DC71-4DEA-440F-BDE3-197B82C5726B}" srcOrd="2" destOrd="0" presId="urn:microsoft.com/office/officeart/2008/layout/VerticalCurvedList"/>
    <dgm:cxn modelId="{8E60C045-CACD-419F-853F-35CDDB8A67D2}" type="presParOf" srcId="{4A7D72D2-51DA-4E2A-A5AF-780CD4D67F4E}" destId="{5FA34568-F5DD-4506-B64F-5C99B8FA8B4F}" srcOrd="3" destOrd="0" presId="urn:microsoft.com/office/officeart/2008/layout/VerticalCurvedList"/>
    <dgm:cxn modelId="{CE872855-90E8-42EC-8569-8722BCDC2890}" type="presParOf" srcId="{7675E5D6-C2FD-4713-851F-1C63AA645E3C}" destId="{588160F2-124A-4C1C-918E-B71B3A696AFA}" srcOrd="1" destOrd="0" presId="urn:microsoft.com/office/officeart/2008/layout/VerticalCurvedList"/>
    <dgm:cxn modelId="{D2F531B4-FAB8-4A24-BC75-21F1F413FC48}" type="presParOf" srcId="{7675E5D6-C2FD-4713-851F-1C63AA645E3C}" destId="{4D7727DC-0D6D-489B-9515-4C59DA19901B}" srcOrd="2" destOrd="0" presId="urn:microsoft.com/office/officeart/2008/layout/VerticalCurvedList"/>
    <dgm:cxn modelId="{850D1C4E-1388-4BDC-85D2-967B516ADDBA}" type="presParOf" srcId="{4D7727DC-0D6D-489B-9515-4C59DA19901B}" destId="{A38D661A-446F-4068-A508-012C80CF4BC8}" srcOrd="0" destOrd="0" presId="urn:microsoft.com/office/officeart/2008/layout/VerticalCurvedList"/>
    <dgm:cxn modelId="{8FD827F5-CCF8-4A1A-9AB6-9C8492DECB69}" type="presParOf" srcId="{7675E5D6-C2FD-4713-851F-1C63AA645E3C}" destId="{2A2F075F-DC66-47C4-BD17-95094AB254B2}" srcOrd="3" destOrd="0" presId="urn:microsoft.com/office/officeart/2008/layout/VerticalCurvedList"/>
    <dgm:cxn modelId="{4A0D281B-03A4-425D-B9DF-F44FD054A650}" type="presParOf" srcId="{7675E5D6-C2FD-4713-851F-1C63AA645E3C}" destId="{25F20A16-D567-433C-A957-F5A6775AF644}" srcOrd="4" destOrd="0" presId="urn:microsoft.com/office/officeart/2008/layout/VerticalCurvedList"/>
    <dgm:cxn modelId="{9E57EDAC-8755-41D0-95A9-5BC5EA418054}" type="presParOf" srcId="{25F20A16-D567-433C-A957-F5A6775AF644}" destId="{4F996550-3645-4D97-90FF-F9578A224F61}" srcOrd="0" destOrd="0" presId="urn:microsoft.com/office/officeart/2008/layout/VerticalCurvedList"/>
    <dgm:cxn modelId="{478B8812-5769-4949-BD0E-D0C4F200498B}" type="presParOf" srcId="{7675E5D6-C2FD-4713-851F-1C63AA645E3C}" destId="{11357A44-83B5-4CB6-81EF-C33C1EB39261}" srcOrd="5" destOrd="0" presId="urn:microsoft.com/office/officeart/2008/layout/VerticalCurvedList"/>
    <dgm:cxn modelId="{7D75DA2B-BE53-4B3F-8891-A642C810A4E8}" type="presParOf" srcId="{7675E5D6-C2FD-4713-851F-1C63AA645E3C}" destId="{AD2A5768-638D-4715-838A-B86750A1E907}" srcOrd="6" destOrd="0" presId="urn:microsoft.com/office/officeart/2008/layout/VerticalCurvedList"/>
    <dgm:cxn modelId="{594C668E-28A6-4D91-A9CF-563E21796024}" type="presParOf" srcId="{AD2A5768-638D-4715-838A-B86750A1E907}" destId="{2AC4E19A-05FC-46BB-8D30-8FA23871B7F8}" srcOrd="0" destOrd="0" presId="urn:microsoft.com/office/officeart/2008/layout/VerticalCurvedList"/>
    <dgm:cxn modelId="{B0523506-9142-4C46-A8B2-504989512D34}" type="presParOf" srcId="{7675E5D6-C2FD-4713-851F-1C63AA645E3C}" destId="{0C92B802-553A-46FF-9257-0A054579666E}" srcOrd="7" destOrd="0" presId="urn:microsoft.com/office/officeart/2008/layout/VerticalCurvedList"/>
    <dgm:cxn modelId="{F91E5E2D-FDF1-4916-B0A7-79D2E3A4C64A}" type="presParOf" srcId="{7675E5D6-C2FD-4713-851F-1C63AA645E3C}" destId="{A33EE25E-4842-4FC1-BCAA-83B62C8499D4}" srcOrd="8" destOrd="0" presId="urn:microsoft.com/office/officeart/2008/layout/VerticalCurvedList"/>
    <dgm:cxn modelId="{25D6B5AF-EA4F-4F3A-AAD6-6CFCD9872E12}" type="presParOf" srcId="{A33EE25E-4842-4FC1-BCAA-83B62C8499D4}" destId="{66BC1E38-7812-48A5-BF0D-73EAB97576FD}" srcOrd="0" destOrd="0" presId="urn:microsoft.com/office/officeart/2008/layout/VerticalCurvedList"/>
    <dgm:cxn modelId="{79DDE06A-BF07-4200-ABD7-958EE928E82D}" type="presParOf" srcId="{7675E5D6-C2FD-4713-851F-1C63AA645E3C}" destId="{C1F5F910-1EB9-4E9C-A82B-2BB2998B115E}" srcOrd="9" destOrd="0" presId="urn:microsoft.com/office/officeart/2008/layout/VerticalCurvedList"/>
    <dgm:cxn modelId="{F32D3BDF-FE9D-4888-812C-4C21401704E0}" type="presParOf" srcId="{7675E5D6-C2FD-4713-851F-1C63AA645E3C}" destId="{DCD22322-5CEE-43BA-9AB1-F0FA8EF7622D}" srcOrd="10" destOrd="0" presId="urn:microsoft.com/office/officeart/2008/layout/VerticalCurvedList"/>
    <dgm:cxn modelId="{2BA42189-385F-47DE-B435-2700A1DBF9AD}" type="presParOf" srcId="{DCD22322-5CEE-43BA-9AB1-F0FA8EF7622D}" destId="{2E119E4E-5E52-4004-B152-A9AAD6BFBC7B}" srcOrd="0" destOrd="0" presId="urn:microsoft.com/office/officeart/2008/layout/VerticalCurvedList"/>
    <dgm:cxn modelId="{DCAD726C-905E-48E3-8230-FFF709D6742E}" type="presParOf" srcId="{7675E5D6-C2FD-4713-851F-1C63AA645E3C}" destId="{E54A37DF-3325-4060-ACAC-1C4B07D562DB}" srcOrd="11" destOrd="0" presId="urn:microsoft.com/office/officeart/2008/layout/VerticalCurvedList"/>
    <dgm:cxn modelId="{57DF3BC7-78B1-42CE-92F3-80C4EB181CBE}" type="presParOf" srcId="{7675E5D6-C2FD-4713-851F-1C63AA645E3C}" destId="{C6479127-A22C-4EA6-B45B-FB25EF913398}" srcOrd="12" destOrd="0" presId="urn:microsoft.com/office/officeart/2008/layout/VerticalCurvedList"/>
    <dgm:cxn modelId="{1E9CA847-1994-4154-805A-93CD072EB438}" type="presParOf" srcId="{C6479127-A22C-4EA6-B45B-FB25EF913398}" destId="{68776C13-0557-49C6-A496-9F1A3E0F11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D6531-2581-4618-8495-7AB45F6F31BA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3A2B768D-4A2C-4C0E-A1BD-21B9108CD7C3}">
      <dgm:prSet phldrT="[Текст]" custT="1"/>
      <dgm:spPr/>
      <dgm:t>
        <a:bodyPr/>
        <a:lstStyle/>
        <a:p>
          <a:r>
            <a:rPr lang="ru-RU" sz="1600" b="1" noProof="0" dirty="0" smtClean="0">
              <a:latin typeface="+mn-lt"/>
              <a:cs typeface="Arial" pitchFamily="34" charset="0"/>
            </a:rPr>
            <a:t>Комплексная программа модернизации и  повышения безопасности энергоблоков АЭС Украины</a:t>
          </a:r>
          <a:endParaRPr lang="ru-RU" sz="1600" noProof="0" dirty="0">
            <a:latin typeface="+mn-lt"/>
          </a:endParaRPr>
        </a:p>
      </dgm:t>
    </dgm:pt>
    <dgm:pt modelId="{E05FE9D4-CE52-45E8-8260-B670693F8FBD}" type="parTrans" cxnId="{0F6B9E98-3C7E-4837-879F-2E339D26701F}">
      <dgm:prSet/>
      <dgm:spPr/>
      <dgm:t>
        <a:bodyPr/>
        <a:lstStyle/>
        <a:p>
          <a:endParaRPr lang="ru-RU"/>
        </a:p>
      </dgm:t>
    </dgm:pt>
    <dgm:pt modelId="{E82C05F0-5382-4F16-91D1-E383B458ACCC}" type="sibTrans" cxnId="{0F6B9E98-3C7E-4837-879F-2E339D26701F}">
      <dgm:prSet/>
      <dgm:spPr/>
      <dgm:t>
        <a:bodyPr/>
        <a:lstStyle/>
        <a:p>
          <a:endParaRPr lang="ru-RU"/>
        </a:p>
      </dgm:t>
    </dgm:pt>
    <dgm:pt modelId="{BF2FF78B-A96E-4143-AE34-F2BE8CDD8F8D}">
      <dgm:prSet phldrT="[Текст]" custT="1"/>
      <dgm:spPr/>
      <dgm:t>
        <a:bodyPr/>
        <a:lstStyle/>
        <a:p>
          <a:r>
            <a:rPr lang="ru-RU" sz="1600" b="1" noProof="0" dirty="0" smtClean="0">
              <a:latin typeface="+mn-lt"/>
              <a:cs typeface="Arial" pitchFamily="34" charset="0"/>
            </a:rPr>
            <a:t>Концепция  повышения безопасности действующих энергоблоков атомных электростанций</a:t>
          </a:r>
          <a:endParaRPr lang="ru-RU" sz="1600" noProof="0" dirty="0">
            <a:latin typeface="+mn-lt"/>
          </a:endParaRPr>
        </a:p>
      </dgm:t>
    </dgm:pt>
    <dgm:pt modelId="{44A35AD0-A83E-4535-9921-2C489DAEF59E}" type="parTrans" cxnId="{F423D79D-0115-4625-BB2F-4A8B68CB20EA}">
      <dgm:prSet/>
      <dgm:spPr/>
      <dgm:t>
        <a:bodyPr/>
        <a:lstStyle/>
        <a:p>
          <a:endParaRPr lang="ru-RU"/>
        </a:p>
      </dgm:t>
    </dgm:pt>
    <dgm:pt modelId="{DC26D2B4-C7FA-4D47-8994-040EF791A63B}" type="sibTrans" cxnId="{F423D79D-0115-4625-BB2F-4A8B68CB20EA}">
      <dgm:prSet/>
      <dgm:spPr/>
      <dgm:t>
        <a:bodyPr/>
        <a:lstStyle/>
        <a:p>
          <a:endParaRPr lang="ru-RU"/>
        </a:p>
      </dgm:t>
    </dgm:pt>
    <dgm:pt modelId="{11ADE87A-5729-4BC0-9376-0E826816626F}">
      <dgm:prSet phldrT="[Текст]" custT="1"/>
      <dgm:spPr/>
      <dgm:t>
        <a:bodyPr/>
        <a:lstStyle/>
        <a:p>
          <a:r>
            <a:rPr lang="ru-RU" sz="1600" b="1" noProof="0" dirty="0" smtClean="0">
              <a:latin typeface="+mn-lt"/>
              <a:cs typeface="Arial" pitchFamily="34" charset="0"/>
            </a:rPr>
            <a:t>Комплексная (сводная) программа  повышения уровня безопасности энергоблоков АЭС Украины</a:t>
          </a:r>
          <a:endParaRPr lang="ru-RU" sz="1600" noProof="0" dirty="0">
            <a:latin typeface="+mn-lt"/>
          </a:endParaRPr>
        </a:p>
      </dgm:t>
    </dgm:pt>
    <dgm:pt modelId="{99A49628-6E37-43B1-AFC8-6F0827722191}" type="parTrans" cxnId="{55C9A809-DEE2-4B31-A652-4C9B5C59B2D3}">
      <dgm:prSet/>
      <dgm:spPr/>
      <dgm:t>
        <a:bodyPr/>
        <a:lstStyle/>
        <a:p>
          <a:endParaRPr lang="ru-RU"/>
        </a:p>
      </dgm:t>
    </dgm:pt>
    <dgm:pt modelId="{1F83670F-5E7F-4705-87A9-098FABF5A46E}" type="sibTrans" cxnId="{55C9A809-DEE2-4B31-A652-4C9B5C59B2D3}">
      <dgm:prSet/>
      <dgm:spPr/>
      <dgm:t>
        <a:bodyPr/>
        <a:lstStyle/>
        <a:p>
          <a:endParaRPr lang="ru-RU"/>
        </a:p>
      </dgm:t>
    </dgm:pt>
    <dgm:pt modelId="{1A804B64-52E2-40ED-B7F4-4F7B6859F177}">
      <dgm:prSet phldrT="[Текст]" custT="1"/>
      <dgm:spPr/>
      <dgm:t>
        <a:bodyPr/>
        <a:lstStyle/>
        <a:p>
          <a:r>
            <a:rPr lang="ru-RU" sz="1600" b="1" noProof="0" dirty="0" smtClean="0">
              <a:latin typeface="+mn-lt"/>
              <a:cs typeface="Arial" pitchFamily="34" charset="0"/>
            </a:rPr>
            <a:t>Программа модернизации и повышения безопасности энергоблоков №2 ХАЭС, №4 РАЭС «после пуска» </a:t>
          </a:r>
          <a:endParaRPr lang="ru-RU" sz="1600" noProof="0" dirty="0">
            <a:latin typeface="+mn-lt"/>
          </a:endParaRPr>
        </a:p>
      </dgm:t>
    </dgm:pt>
    <dgm:pt modelId="{2342495B-F789-4685-ACC8-40A0B1E56D25}" type="parTrans" cxnId="{4AAD2B55-1101-4612-B91E-7A3FB7AA6E0D}">
      <dgm:prSet/>
      <dgm:spPr/>
      <dgm:t>
        <a:bodyPr/>
        <a:lstStyle/>
        <a:p>
          <a:endParaRPr lang="ru-RU"/>
        </a:p>
      </dgm:t>
    </dgm:pt>
    <dgm:pt modelId="{0069710F-010F-4B76-84AD-16DE53282597}" type="sibTrans" cxnId="{4AAD2B55-1101-4612-B91E-7A3FB7AA6E0D}">
      <dgm:prSet/>
      <dgm:spPr/>
      <dgm:t>
        <a:bodyPr/>
        <a:lstStyle/>
        <a:p>
          <a:endParaRPr lang="ru-RU"/>
        </a:p>
      </dgm:t>
    </dgm:pt>
    <dgm:pt modelId="{7BBB40BE-7630-43E7-BD2B-8F31934494F1}" type="pres">
      <dgm:prSet presAssocID="{88DD6531-2581-4618-8495-7AB45F6F31BA}" presName="CompostProcess" presStyleCnt="0">
        <dgm:presLayoutVars>
          <dgm:dir/>
          <dgm:resizeHandles val="exact"/>
        </dgm:presLayoutVars>
      </dgm:prSet>
      <dgm:spPr/>
    </dgm:pt>
    <dgm:pt modelId="{1FFA8F52-BCF9-4DF0-BE1F-5C766A088B50}" type="pres">
      <dgm:prSet presAssocID="{88DD6531-2581-4618-8495-7AB45F6F31BA}" presName="arrow" presStyleLbl="bgShp" presStyleIdx="0" presStyleCnt="1" custLinFactNeighborX="359" custLinFactNeighborY="21463"/>
      <dgm:spPr/>
    </dgm:pt>
    <dgm:pt modelId="{D25B094C-9336-48F7-B16D-3E7C6D1F7832}" type="pres">
      <dgm:prSet presAssocID="{88DD6531-2581-4618-8495-7AB45F6F31BA}" presName="linearProcess" presStyleCnt="0"/>
      <dgm:spPr/>
    </dgm:pt>
    <dgm:pt modelId="{AB2EE554-7AEE-4B60-B4D5-C01248030810}" type="pres">
      <dgm:prSet presAssocID="{3A2B768D-4A2C-4C0E-A1BD-21B9108CD7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3649C-F64D-45C1-9E23-E962E1B1B01C}" type="pres">
      <dgm:prSet presAssocID="{E82C05F0-5382-4F16-91D1-E383B458ACCC}" presName="sibTrans" presStyleCnt="0"/>
      <dgm:spPr/>
    </dgm:pt>
    <dgm:pt modelId="{2D9CFD5D-73D9-43B5-B8BB-E77B69F810B7}" type="pres">
      <dgm:prSet presAssocID="{1A804B64-52E2-40ED-B7F4-4F7B6859F17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97056-4740-4879-B99A-61F331F9F722}" type="pres">
      <dgm:prSet presAssocID="{0069710F-010F-4B76-84AD-16DE53282597}" presName="sibTrans" presStyleCnt="0"/>
      <dgm:spPr/>
    </dgm:pt>
    <dgm:pt modelId="{97F0D83B-ED52-4140-8FBB-1D9DF62B124B}" type="pres">
      <dgm:prSet presAssocID="{BF2FF78B-A96E-4143-AE34-F2BE8CDD8F8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1BA76-7465-41C3-B64E-B49D2FBB73CC}" type="pres">
      <dgm:prSet presAssocID="{DC26D2B4-C7FA-4D47-8994-040EF791A63B}" presName="sibTrans" presStyleCnt="0"/>
      <dgm:spPr/>
    </dgm:pt>
    <dgm:pt modelId="{FA1D8900-DC03-4B75-8903-AD222B94356B}" type="pres">
      <dgm:prSet presAssocID="{11ADE87A-5729-4BC0-9376-0E826816626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9A809-DEE2-4B31-A652-4C9B5C59B2D3}" srcId="{88DD6531-2581-4618-8495-7AB45F6F31BA}" destId="{11ADE87A-5729-4BC0-9376-0E826816626F}" srcOrd="3" destOrd="0" parTransId="{99A49628-6E37-43B1-AFC8-6F0827722191}" sibTransId="{1F83670F-5E7F-4705-87A9-098FABF5A46E}"/>
    <dgm:cxn modelId="{D85B28A7-C121-4F3D-9FA0-914B5233AF8D}" type="presOf" srcId="{3A2B768D-4A2C-4C0E-A1BD-21B9108CD7C3}" destId="{AB2EE554-7AEE-4B60-B4D5-C01248030810}" srcOrd="0" destOrd="0" presId="urn:microsoft.com/office/officeart/2005/8/layout/hProcess9"/>
    <dgm:cxn modelId="{4AAD2B55-1101-4612-B91E-7A3FB7AA6E0D}" srcId="{88DD6531-2581-4618-8495-7AB45F6F31BA}" destId="{1A804B64-52E2-40ED-B7F4-4F7B6859F177}" srcOrd="1" destOrd="0" parTransId="{2342495B-F789-4685-ACC8-40A0B1E56D25}" sibTransId="{0069710F-010F-4B76-84AD-16DE53282597}"/>
    <dgm:cxn modelId="{0F6B9E98-3C7E-4837-879F-2E339D26701F}" srcId="{88DD6531-2581-4618-8495-7AB45F6F31BA}" destId="{3A2B768D-4A2C-4C0E-A1BD-21B9108CD7C3}" srcOrd="0" destOrd="0" parTransId="{E05FE9D4-CE52-45E8-8260-B670693F8FBD}" sibTransId="{E82C05F0-5382-4F16-91D1-E383B458ACCC}"/>
    <dgm:cxn modelId="{DF3E9357-F383-4850-A8B1-A9D6D8D5E6ED}" type="presOf" srcId="{11ADE87A-5729-4BC0-9376-0E826816626F}" destId="{FA1D8900-DC03-4B75-8903-AD222B94356B}" srcOrd="0" destOrd="0" presId="urn:microsoft.com/office/officeart/2005/8/layout/hProcess9"/>
    <dgm:cxn modelId="{F423D79D-0115-4625-BB2F-4A8B68CB20EA}" srcId="{88DD6531-2581-4618-8495-7AB45F6F31BA}" destId="{BF2FF78B-A96E-4143-AE34-F2BE8CDD8F8D}" srcOrd="2" destOrd="0" parTransId="{44A35AD0-A83E-4535-9921-2C489DAEF59E}" sibTransId="{DC26D2B4-C7FA-4D47-8994-040EF791A63B}"/>
    <dgm:cxn modelId="{76D623BE-EC35-44CC-872C-1DAE04044317}" type="presOf" srcId="{BF2FF78B-A96E-4143-AE34-F2BE8CDD8F8D}" destId="{97F0D83B-ED52-4140-8FBB-1D9DF62B124B}" srcOrd="0" destOrd="0" presId="urn:microsoft.com/office/officeart/2005/8/layout/hProcess9"/>
    <dgm:cxn modelId="{FD7674E8-EC86-44AB-8A4E-7F43F7004E4F}" type="presOf" srcId="{88DD6531-2581-4618-8495-7AB45F6F31BA}" destId="{7BBB40BE-7630-43E7-BD2B-8F31934494F1}" srcOrd="0" destOrd="0" presId="urn:microsoft.com/office/officeart/2005/8/layout/hProcess9"/>
    <dgm:cxn modelId="{71A79D4A-03AC-4F09-9463-C725E4E30E0A}" type="presOf" srcId="{1A804B64-52E2-40ED-B7F4-4F7B6859F177}" destId="{2D9CFD5D-73D9-43B5-B8BB-E77B69F810B7}" srcOrd="0" destOrd="0" presId="urn:microsoft.com/office/officeart/2005/8/layout/hProcess9"/>
    <dgm:cxn modelId="{1702BE1D-3994-484D-BF0D-056B5C74D9FD}" type="presParOf" srcId="{7BBB40BE-7630-43E7-BD2B-8F31934494F1}" destId="{1FFA8F52-BCF9-4DF0-BE1F-5C766A088B50}" srcOrd="0" destOrd="0" presId="urn:microsoft.com/office/officeart/2005/8/layout/hProcess9"/>
    <dgm:cxn modelId="{5CE1D92D-50F0-4ABD-A17D-41D09516A117}" type="presParOf" srcId="{7BBB40BE-7630-43E7-BD2B-8F31934494F1}" destId="{D25B094C-9336-48F7-B16D-3E7C6D1F7832}" srcOrd="1" destOrd="0" presId="urn:microsoft.com/office/officeart/2005/8/layout/hProcess9"/>
    <dgm:cxn modelId="{EE7716F0-F009-4376-87B8-BC70303376D8}" type="presParOf" srcId="{D25B094C-9336-48F7-B16D-3E7C6D1F7832}" destId="{AB2EE554-7AEE-4B60-B4D5-C01248030810}" srcOrd="0" destOrd="0" presId="urn:microsoft.com/office/officeart/2005/8/layout/hProcess9"/>
    <dgm:cxn modelId="{8F192920-8AC8-4164-8BA3-50CD0852DF75}" type="presParOf" srcId="{D25B094C-9336-48F7-B16D-3E7C6D1F7832}" destId="{4B23649C-F64D-45C1-9E23-E962E1B1B01C}" srcOrd="1" destOrd="0" presId="urn:microsoft.com/office/officeart/2005/8/layout/hProcess9"/>
    <dgm:cxn modelId="{1D2F5D44-B4C6-489E-9000-20042CCCDC27}" type="presParOf" srcId="{D25B094C-9336-48F7-B16D-3E7C6D1F7832}" destId="{2D9CFD5D-73D9-43B5-B8BB-E77B69F810B7}" srcOrd="2" destOrd="0" presId="urn:microsoft.com/office/officeart/2005/8/layout/hProcess9"/>
    <dgm:cxn modelId="{96C1B840-661B-45AA-96EB-382B9A5C48B0}" type="presParOf" srcId="{D25B094C-9336-48F7-B16D-3E7C6D1F7832}" destId="{2F097056-4740-4879-B99A-61F331F9F722}" srcOrd="3" destOrd="0" presId="urn:microsoft.com/office/officeart/2005/8/layout/hProcess9"/>
    <dgm:cxn modelId="{22FA4683-3D80-4F50-89FB-C30EAC328BF0}" type="presParOf" srcId="{D25B094C-9336-48F7-B16D-3E7C6D1F7832}" destId="{97F0D83B-ED52-4140-8FBB-1D9DF62B124B}" srcOrd="4" destOrd="0" presId="urn:microsoft.com/office/officeart/2005/8/layout/hProcess9"/>
    <dgm:cxn modelId="{AC31D7CB-0D88-46E6-9E5A-2835DA57198D}" type="presParOf" srcId="{D25B094C-9336-48F7-B16D-3E7C6D1F7832}" destId="{1401BA76-7465-41C3-B64E-B49D2FBB73CC}" srcOrd="5" destOrd="0" presId="urn:microsoft.com/office/officeart/2005/8/layout/hProcess9"/>
    <dgm:cxn modelId="{92C2833F-1C12-4331-9F2D-260147825F2B}" type="presParOf" srcId="{D25B094C-9336-48F7-B16D-3E7C6D1F7832}" destId="{FA1D8900-DC03-4B75-8903-AD222B94356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307CE-F88F-49EF-BC93-05401240340B}">
      <dsp:nvSpPr>
        <dsp:cNvPr id="0" name=""/>
        <dsp:cNvSpPr/>
      </dsp:nvSpPr>
      <dsp:spPr>
        <a:xfrm>
          <a:off x="-6562790" y="-1229291"/>
          <a:ext cx="7830666" cy="8299175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CC964-D5FA-4C7B-AFB4-8452FD1A1DDF}">
      <dsp:nvSpPr>
        <dsp:cNvPr id="0" name=""/>
        <dsp:cNvSpPr/>
      </dsp:nvSpPr>
      <dsp:spPr>
        <a:xfrm>
          <a:off x="442472" y="13087"/>
          <a:ext cx="6733578" cy="468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13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Безопасное производство  электроэнергии</a:t>
          </a:r>
          <a:endParaRPr lang="ru-RU" sz="1600" kern="1200" noProof="0" dirty="0">
            <a:latin typeface="+mn-lt"/>
          </a:endParaRPr>
        </a:p>
      </dsp:txBody>
      <dsp:txXfrm>
        <a:off x="442472" y="13087"/>
        <a:ext cx="6733578" cy="468439"/>
      </dsp:txXfrm>
    </dsp:sp>
    <dsp:sp modelId="{05BE1883-6AE1-4567-A6A9-EBED393D6D0F}">
      <dsp:nvSpPr>
        <dsp:cNvPr id="0" name=""/>
        <dsp:cNvSpPr/>
      </dsp:nvSpPr>
      <dsp:spPr>
        <a:xfrm>
          <a:off x="0" y="0"/>
          <a:ext cx="705639" cy="7056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15D62-E662-40E4-8865-92078A164E1C}">
      <dsp:nvSpPr>
        <dsp:cNvPr id="0" name=""/>
        <dsp:cNvSpPr/>
      </dsp:nvSpPr>
      <dsp:spPr>
        <a:xfrm>
          <a:off x="964654" y="733168"/>
          <a:ext cx="7999805" cy="528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13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Повышение уровня безопасности атомных электростанций на основе внедрения современных технологий, совершенствования характеристик систем безопасности</a:t>
          </a:r>
          <a:endParaRPr lang="ru-RU" sz="1600" b="1" kern="1200" noProof="0" dirty="0">
            <a:latin typeface="+mn-lt"/>
            <a:cs typeface="Arial" pitchFamily="34" charset="0"/>
          </a:endParaRPr>
        </a:p>
      </dsp:txBody>
      <dsp:txXfrm>
        <a:off x="964654" y="733168"/>
        <a:ext cx="7999805" cy="528771"/>
      </dsp:txXfrm>
    </dsp:sp>
    <dsp:sp modelId="{DE6A1333-8FBF-4E98-A17B-1B0C9D068DCD}">
      <dsp:nvSpPr>
        <dsp:cNvPr id="0" name=""/>
        <dsp:cNvSpPr/>
      </dsp:nvSpPr>
      <dsp:spPr>
        <a:xfrm>
          <a:off x="432050" y="661163"/>
          <a:ext cx="660964" cy="660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7A036-7B21-4727-826E-125F3C1798AD}">
      <dsp:nvSpPr>
        <dsp:cNvPr id="0" name=""/>
        <dsp:cNvSpPr/>
      </dsp:nvSpPr>
      <dsp:spPr>
        <a:xfrm>
          <a:off x="1227090" y="1597266"/>
          <a:ext cx="7737397" cy="52877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13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Строительство новых и продление  ресурса действующих </a:t>
          </a:r>
          <a:r>
            <a:rPr lang="ru-RU" sz="1600" b="1" kern="1200" noProof="0" dirty="0" err="1" smtClean="0">
              <a:latin typeface="+mn-lt"/>
              <a:cs typeface="Arial" pitchFamily="34" charset="0"/>
            </a:rPr>
            <a:t>энергомощностей</a:t>
          </a:r>
          <a:endParaRPr lang="ru-RU" sz="1600" kern="1200" noProof="0" dirty="0">
            <a:latin typeface="+mn-lt"/>
          </a:endParaRPr>
        </a:p>
      </dsp:txBody>
      <dsp:txXfrm>
        <a:off x="1227090" y="1597266"/>
        <a:ext cx="7737397" cy="528771"/>
      </dsp:txXfrm>
    </dsp:sp>
    <dsp:sp modelId="{69BEB86E-7E95-4277-AE09-C0121CFC5E49}">
      <dsp:nvSpPr>
        <dsp:cNvPr id="0" name=""/>
        <dsp:cNvSpPr/>
      </dsp:nvSpPr>
      <dsp:spPr>
        <a:xfrm>
          <a:off x="720080" y="1525255"/>
          <a:ext cx="705639" cy="7056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A75C6-4BB8-4692-A579-3DD2A84C2EA5}">
      <dsp:nvSpPr>
        <dsp:cNvPr id="0" name=""/>
        <dsp:cNvSpPr/>
      </dsp:nvSpPr>
      <dsp:spPr>
        <a:xfrm>
          <a:off x="1310874" y="2461359"/>
          <a:ext cx="7653613" cy="52877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13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Закупка свежего и вывоз отработавшего ядерного топлива</a:t>
          </a:r>
          <a:endParaRPr lang="ru-RU" sz="1600" b="1" kern="1200" noProof="0" dirty="0">
            <a:latin typeface="+mn-lt"/>
            <a:cs typeface="Arial" pitchFamily="34" charset="0"/>
          </a:endParaRPr>
        </a:p>
      </dsp:txBody>
      <dsp:txXfrm>
        <a:off x="1310874" y="2461359"/>
        <a:ext cx="7653613" cy="528771"/>
      </dsp:txXfrm>
    </dsp:sp>
    <dsp:sp modelId="{AD430593-0AA8-4A9C-B5ED-DC66262FFD63}">
      <dsp:nvSpPr>
        <dsp:cNvPr id="0" name=""/>
        <dsp:cNvSpPr/>
      </dsp:nvSpPr>
      <dsp:spPr>
        <a:xfrm>
          <a:off x="792086" y="2389350"/>
          <a:ext cx="705639" cy="7056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02184-3F56-46A2-B21C-826CA8E12628}">
      <dsp:nvSpPr>
        <dsp:cNvPr id="0" name=""/>
        <dsp:cNvSpPr/>
      </dsp:nvSpPr>
      <dsp:spPr>
        <a:xfrm>
          <a:off x="1227090" y="3325457"/>
          <a:ext cx="7737397" cy="52877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13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Создание национальной инфраструктуры</a:t>
          </a:r>
          <a:r>
            <a:rPr lang="ru-RU" sz="1600" b="1" kern="1200" dirty="0" smtClean="0">
              <a:latin typeface="+mn-lt"/>
              <a:cs typeface="Arial" pitchFamily="34" charset="0"/>
            </a:rPr>
            <a:t> </a:t>
          </a:r>
          <a:r>
            <a:rPr lang="ru-RU" sz="1600" b="1" kern="1200" noProof="0" dirty="0" smtClean="0">
              <a:latin typeface="+mn-lt"/>
              <a:cs typeface="Arial" pitchFamily="34" charset="0"/>
            </a:rPr>
            <a:t>обращения</a:t>
          </a:r>
          <a:r>
            <a:rPr lang="ru-RU" sz="1600" b="1" kern="1200" dirty="0" smtClean="0">
              <a:latin typeface="+mn-lt"/>
              <a:cs typeface="Arial" pitchFamily="34" charset="0"/>
            </a:rPr>
            <a:t> </a:t>
          </a:r>
          <a:br>
            <a:rPr lang="ru-RU" sz="1600" b="1" kern="1200" dirty="0" smtClean="0">
              <a:latin typeface="+mn-lt"/>
              <a:cs typeface="Arial" pitchFamily="34" charset="0"/>
            </a:rPr>
          </a:br>
          <a:r>
            <a:rPr lang="ru-RU" sz="1600" b="1" kern="1200" dirty="0" smtClean="0">
              <a:latin typeface="+mn-lt"/>
              <a:cs typeface="Arial" pitchFamily="34" charset="0"/>
            </a:rPr>
            <a:t>с отработавшим </a:t>
          </a:r>
          <a:r>
            <a:rPr lang="ru-RU" sz="1600" b="1" kern="1200" noProof="0" dirty="0" smtClean="0">
              <a:latin typeface="+mn-lt"/>
              <a:cs typeface="Arial" pitchFamily="34" charset="0"/>
            </a:rPr>
            <a:t>ядерным </a:t>
          </a:r>
          <a:r>
            <a:rPr lang="ru-RU" sz="1600" b="1" kern="1200" dirty="0" smtClean="0">
              <a:latin typeface="+mn-lt"/>
              <a:cs typeface="Arial" pitchFamily="34" charset="0"/>
            </a:rPr>
            <a:t>топливом и РАО</a:t>
          </a:r>
          <a:endParaRPr lang="ru-RU" sz="1600" b="1" kern="1200" dirty="0">
            <a:latin typeface="+mn-lt"/>
            <a:cs typeface="Arial" pitchFamily="34" charset="0"/>
          </a:endParaRPr>
        </a:p>
      </dsp:txBody>
      <dsp:txXfrm>
        <a:off x="1227090" y="3325457"/>
        <a:ext cx="7737397" cy="528771"/>
      </dsp:txXfrm>
    </dsp:sp>
    <dsp:sp modelId="{2DC5B8C0-48AF-468A-BBBC-4BCD6B87F04C}">
      <dsp:nvSpPr>
        <dsp:cNvPr id="0" name=""/>
        <dsp:cNvSpPr/>
      </dsp:nvSpPr>
      <dsp:spPr>
        <a:xfrm>
          <a:off x="720080" y="3181440"/>
          <a:ext cx="705639" cy="7056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4B2BA-2F89-42FF-A521-65ABC6716B91}">
      <dsp:nvSpPr>
        <dsp:cNvPr id="0" name=""/>
        <dsp:cNvSpPr/>
      </dsp:nvSpPr>
      <dsp:spPr>
        <a:xfrm>
          <a:off x="964654" y="4045539"/>
          <a:ext cx="7999805" cy="52877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13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Физическая защита объектов  атомной энергетики</a:t>
          </a:r>
          <a:endParaRPr lang="ru-RU" sz="1600" kern="1200" noProof="0" dirty="0">
            <a:latin typeface="+mn-lt"/>
          </a:endParaRPr>
        </a:p>
      </dsp:txBody>
      <dsp:txXfrm>
        <a:off x="964654" y="4045539"/>
        <a:ext cx="7999805" cy="528771"/>
      </dsp:txXfrm>
    </dsp:sp>
    <dsp:sp modelId="{56312AB3-5B53-473D-9D9C-C7F44EA263C6}">
      <dsp:nvSpPr>
        <dsp:cNvPr id="0" name=""/>
        <dsp:cNvSpPr/>
      </dsp:nvSpPr>
      <dsp:spPr>
        <a:xfrm>
          <a:off x="504059" y="3973530"/>
          <a:ext cx="705639" cy="70563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620F3-652F-4C77-A334-0F4A28CCD338}">
      <dsp:nvSpPr>
        <dsp:cNvPr id="0" name=""/>
        <dsp:cNvSpPr/>
      </dsp:nvSpPr>
      <dsp:spPr>
        <a:xfrm>
          <a:off x="542944" y="4837623"/>
          <a:ext cx="8391155" cy="52877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13" tIns="40640" rIns="40640" bIns="40640" numCol="1" spcCol="1270" anchor="ctr" anchorCtr="0">
          <a:noAutofit/>
        </a:bodyPr>
        <a:lstStyle/>
        <a:p>
          <a:pPr lvl="0" algn="l" defTabSz="7112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Переподготовка и повышение квалификации персонала</a:t>
          </a:r>
          <a:endParaRPr lang="ru-RU" sz="1600" kern="1200" noProof="0" dirty="0">
            <a:latin typeface="+mn-lt"/>
          </a:endParaRPr>
        </a:p>
      </dsp:txBody>
      <dsp:txXfrm>
        <a:off x="542944" y="4837623"/>
        <a:ext cx="8391155" cy="528771"/>
      </dsp:txXfrm>
    </dsp:sp>
    <dsp:sp modelId="{711BA6C2-EC56-450B-9B19-C4A1B2BD2076}">
      <dsp:nvSpPr>
        <dsp:cNvPr id="0" name=""/>
        <dsp:cNvSpPr/>
      </dsp:nvSpPr>
      <dsp:spPr>
        <a:xfrm>
          <a:off x="72005" y="4693608"/>
          <a:ext cx="705639" cy="70563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D5D9-0F43-4681-AD4D-A2D70EAE2CA5}">
      <dsp:nvSpPr>
        <dsp:cNvPr id="0" name=""/>
        <dsp:cNvSpPr/>
      </dsp:nvSpPr>
      <dsp:spPr>
        <a:xfrm>
          <a:off x="-4294249" y="-658786"/>
          <a:ext cx="5116334" cy="5116334"/>
        </a:xfrm>
        <a:prstGeom prst="blockArc">
          <a:avLst>
            <a:gd name="adj1" fmla="val 18900000"/>
            <a:gd name="adj2" fmla="val 2700000"/>
            <a:gd name="adj3" fmla="val 422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160F2-124A-4C1C-918E-B71B3A696AFA}">
      <dsp:nvSpPr>
        <dsp:cNvPr id="0" name=""/>
        <dsp:cNvSpPr/>
      </dsp:nvSpPr>
      <dsp:spPr>
        <a:xfrm>
          <a:off x="358223" y="198363"/>
          <a:ext cx="2818154" cy="39993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47" tIns="27940" rIns="27940" bIns="27940" numCol="1" spcCol="1270" anchor="ctr" anchorCtr="0">
          <a:noAutofit/>
        </a:bodyPr>
        <a:lstStyle/>
        <a:p>
          <a:pPr marL="177800" lvl="0" indent="-8255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ОП «УПРАВЛЕНИЕ ДЕЛАМИ»</a:t>
          </a:r>
          <a:endParaRPr lang="ru-RU" sz="1100" b="1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58223" y="198363"/>
        <a:ext cx="2818154" cy="399933"/>
      </dsp:txXfrm>
    </dsp:sp>
    <dsp:sp modelId="{A38D661A-446F-4068-A508-012C80CF4BC8}">
      <dsp:nvSpPr>
        <dsp:cNvPr id="0" name=""/>
        <dsp:cNvSpPr/>
      </dsp:nvSpPr>
      <dsp:spPr>
        <a:xfrm>
          <a:off x="57267" y="150051"/>
          <a:ext cx="499916" cy="4999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F075F-DC66-47C4-BD17-95094AB254B2}">
      <dsp:nvSpPr>
        <dsp:cNvPr id="0" name=""/>
        <dsp:cNvSpPr/>
      </dsp:nvSpPr>
      <dsp:spPr>
        <a:xfrm>
          <a:off x="687195" y="846435"/>
          <a:ext cx="2489182" cy="39993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4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ОП «КБ «АТОМПРИБОР»</a:t>
          </a:r>
          <a:endParaRPr lang="ru-RU" sz="1100" b="1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687195" y="846435"/>
        <a:ext cx="2489182" cy="399933"/>
      </dsp:txXfrm>
    </dsp:sp>
    <dsp:sp modelId="{4F996550-3645-4D97-90FF-F9578A224F61}">
      <dsp:nvSpPr>
        <dsp:cNvPr id="0" name=""/>
        <dsp:cNvSpPr/>
      </dsp:nvSpPr>
      <dsp:spPr>
        <a:xfrm>
          <a:off x="386239" y="749875"/>
          <a:ext cx="499916" cy="4999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7A44-83B5-4CB6-81EF-C33C1EB39261}">
      <dsp:nvSpPr>
        <dsp:cNvPr id="0" name=""/>
        <dsp:cNvSpPr/>
      </dsp:nvSpPr>
      <dsp:spPr>
        <a:xfrm>
          <a:off x="834854" y="1438497"/>
          <a:ext cx="2338751" cy="39993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4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ОП </a:t>
          </a:r>
          <a:r>
            <a:rPr lang="ru-RU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</a:t>
          </a:r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НАУЧНО-ТЕХНИЧЕСКИЙ  </a:t>
          </a:r>
          <a:r>
            <a:rPr lang="ru-RU" sz="1100" b="1" kern="0" dirty="0">
              <a:solidFill>
                <a:prstClr val="white"/>
              </a:solidFill>
              <a:latin typeface="Calibri"/>
              <a:ea typeface="+mn-ea"/>
              <a:cs typeface="+mn-cs"/>
            </a:rPr>
            <a:t>ЦЕНТР»</a:t>
          </a:r>
        </a:p>
      </dsp:txBody>
      <dsp:txXfrm>
        <a:off x="834854" y="1438497"/>
        <a:ext cx="2338751" cy="399933"/>
      </dsp:txXfrm>
    </dsp:sp>
    <dsp:sp modelId="{2AC4E19A-05FC-46BB-8D30-8FA23871B7F8}">
      <dsp:nvSpPr>
        <dsp:cNvPr id="0" name=""/>
        <dsp:cNvSpPr/>
      </dsp:nvSpPr>
      <dsp:spPr>
        <a:xfrm>
          <a:off x="510230" y="1319394"/>
          <a:ext cx="499916" cy="4999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2B802-553A-46FF-9257-0A054579666E}">
      <dsp:nvSpPr>
        <dsp:cNvPr id="0" name=""/>
        <dsp:cNvSpPr/>
      </dsp:nvSpPr>
      <dsp:spPr>
        <a:xfrm>
          <a:off x="786629" y="1999135"/>
          <a:ext cx="2338751" cy="39993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4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ОП «СКЛАДСКОЕ ХОЗЯЙСТВО»</a:t>
          </a:r>
          <a:endParaRPr lang="ru-RU" sz="1100" b="1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786629" y="1999135"/>
        <a:ext cx="2338751" cy="399933"/>
      </dsp:txXfrm>
    </dsp:sp>
    <dsp:sp modelId="{66BC1E38-7812-48A5-BF0D-73EAB97576FD}">
      <dsp:nvSpPr>
        <dsp:cNvPr id="0" name=""/>
        <dsp:cNvSpPr/>
      </dsp:nvSpPr>
      <dsp:spPr>
        <a:xfrm>
          <a:off x="536670" y="1949144"/>
          <a:ext cx="499916" cy="49991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5F910-1EB9-4E9C-A82B-2BB2998B115E}">
      <dsp:nvSpPr>
        <dsp:cNvPr id="0" name=""/>
        <dsp:cNvSpPr/>
      </dsp:nvSpPr>
      <dsp:spPr>
        <a:xfrm>
          <a:off x="679634" y="2575924"/>
          <a:ext cx="2489182" cy="39993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47" tIns="27940" rIns="27940" bIns="27940" numCol="1" spcCol="1270" anchor="ctr" anchorCtr="0">
          <a:noAutofit/>
        </a:bodyPr>
        <a:lstStyle/>
        <a:p>
          <a:pPr marL="177800" lvl="0" indent="-1778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       ОП </a:t>
          </a:r>
          <a:r>
            <a:rPr lang="ru-RU" sz="1100" b="0" i="0" u="none" kern="0" dirty="0" smtClean="0"/>
            <a:t>«АВТОМАТИКА И            МАШИНОСТРОЕНИЕ» </a:t>
          </a:r>
          <a:endParaRPr lang="ru-RU" sz="1100" b="0" i="0" u="none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679634" y="2575924"/>
        <a:ext cx="2489182" cy="399933"/>
      </dsp:txXfrm>
    </dsp:sp>
    <dsp:sp modelId="{2E119E4E-5E52-4004-B152-A9AAD6BFBC7B}">
      <dsp:nvSpPr>
        <dsp:cNvPr id="0" name=""/>
        <dsp:cNvSpPr/>
      </dsp:nvSpPr>
      <dsp:spPr>
        <a:xfrm>
          <a:off x="386239" y="2548968"/>
          <a:ext cx="499916" cy="4999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A37DF-3325-4060-ACAC-1C4B07D562DB}">
      <dsp:nvSpPr>
        <dsp:cNvPr id="0" name=""/>
        <dsp:cNvSpPr/>
      </dsp:nvSpPr>
      <dsp:spPr>
        <a:xfrm>
          <a:off x="358223" y="3150688"/>
          <a:ext cx="2818154" cy="399933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150000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47" tIns="27940" rIns="27940" bIns="27940" numCol="1" spcCol="1270" anchor="ctr" anchorCtr="0">
          <a:noAutofit/>
        </a:bodyPr>
        <a:lstStyle/>
        <a:p>
          <a:pPr marL="177800" lvl="0" indent="-1778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0" dirty="0" smtClean="0">
              <a:solidFill>
                <a:prstClr val="white"/>
              </a:solidFill>
              <a:latin typeface="Calibri"/>
              <a:ea typeface="+mn-ea"/>
              <a:cs typeface="+mn-cs"/>
            </a:rPr>
            <a:t>      ПРЕДСТАВИТЕЛЬСТВО В БРЮССЕЛЕ</a:t>
          </a:r>
          <a:endParaRPr lang="ru-RU" sz="1100" b="0" i="0" u="none" kern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58223" y="3150688"/>
        <a:ext cx="2818154" cy="399933"/>
      </dsp:txXfrm>
    </dsp:sp>
    <dsp:sp modelId="{68776C13-0557-49C6-A496-9F1A3E0F110A}">
      <dsp:nvSpPr>
        <dsp:cNvPr id="0" name=""/>
        <dsp:cNvSpPr/>
      </dsp:nvSpPr>
      <dsp:spPr>
        <a:xfrm>
          <a:off x="0" y="3096346"/>
          <a:ext cx="499916" cy="4999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A8F52-BCF9-4DF0-BE1F-5C766A088B50}">
      <dsp:nvSpPr>
        <dsp:cNvPr id="0" name=""/>
        <dsp:cNvSpPr/>
      </dsp:nvSpPr>
      <dsp:spPr>
        <a:xfrm>
          <a:off x="642332" y="0"/>
          <a:ext cx="6995160" cy="4525963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B2EE554-7AEE-4B60-B4D5-C01248030810}">
      <dsp:nvSpPr>
        <dsp:cNvPr id="0" name=""/>
        <dsp:cNvSpPr/>
      </dsp:nvSpPr>
      <dsp:spPr>
        <a:xfrm>
          <a:off x="2009" y="1357788"/>
          <a:ext cx="1841815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Комплексная программа модернизации и  повышения безопасности энергоблоков АЭС Украины</a:t>
          </a:r>
          <a:endParaRPr lang="ru-RU" sz="1600" kern="1200" noProof="0" dirty="0">
            <a:latin typeface="+mn-lt"/>
          </a:endParaRPr>
        </a:p>
      </dsp:txBody>
      <dsp:txXfrm>
        <a:off x="90385" y="1446164"/>
        <a:ext cx="1665063" cy="1633633"/>
      </dsp:txXfrm>
    </dsp:sp>
    <dsp:sp modelId="{2D9CFD5D-73D9-43B5-B8BB-E77B69F810B7}">
      <dsp:nvSpPr>
        <dsp:cNvPr id="0" name=""/>
        <dsp:cNvSpPr/>
      </dsp:nvSpPr>
      <dsp:spPr>
        <a:xfrm>
          <a:off x="2129931" y="1357788"/>
          <a:ext cx="1841815" cy="181038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Программа модернизации и повышения безопасности энергоблоков №2 ХАЭС, №4 РАЭС «после пуска» </a:t>
          </a:r>
          <a:endParaRPr lang="ru-RU" sz="1600" kern="1200" noProof="0" dirty="0">
            <a:latin typeface="+mn-lt"/>
          </a:endParaRPr>
        </a:p>
      </dsp:txBody>
      <dsp:txXfrm>
        <a:off x="2218307" y="1446164"/>
        <a:ext cx="1665063" cy="1633633"/>
      </dsp:txXfrm>
    </dsp:sp>
    <dsp:sp modelId="{97F0D83B-ED52-4140-8FBB-1D9DF62B124B}">
      <dsp:nvSpPr>
        <dsp:cNvPr id="0" name=""/>
        <dsp:cNvSpPr/>
      </dsp:nvSpPr>
      <dsp:spPr>
        <a:xfrm>
          <a:off x="4257853" y="1357788"/>
          <a:ext cx="1841815" cy="181038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Концепция  повышения безопасности действующих энергоблоков атомных электростанций</a:t>
          </a:r>
          <a:endParaRPr lang="ru-RU" sz="1600" kern="1200" noProof="0" dirty="0">
            <a:latin typeface="+mn-lt"/>
          </a:endParaRPr>
        </a:p>
      </dsp:txBody>
      <dsp:txXfrm>
        <a:off x="4346229" y="1446164"/>
        <a:ext cx="1665063" cy="1633633"/>
      </dsp:txXfrm>
    </dsp:sp>
    <dsp:sp modelId="{FA1D8900-DC03-4B75-8903-AD222B94356B}">
      <dsp:nvSpPr>
        <dsp:cNvPr id="0" name=""/>
        <dsp:cNvSpPr/>
      </dsp:nvSpPr>
      <dsp:spPr>
        <a:xfrm>
          <a:off x="6385775" y="1357788"/>
          <a:ext cx="1841815" cy="181038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latin typeface="+mn-lt"/>
              <a:cs typeface="Arial" pitchFamily="34" charset="0"/>
            </a:rPr>
            <a:t>Комплексная (сводная) программа  повышения уровня безопасности энергоблоков АЭС Украины</a:t>
          </a:r>
          <a:endParaRPr lang="ru-RU" sz="1600" kern="1200" noProof="0" dirty="0">
            <a:latin typeface="+mn-lt"/>
          </a:endParaRPr>
        </a:p>
      </dsp:txBody>
      <dsp:txXfrm>
        <a:off x="6474151" y="1446164"/>
        <a:ext cx="1665063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0.07185</cdr:x>
      <cdr:y>0.32324</cdr:y>
    </cdr:from>
    <cdr:to>
      <cdr:x>0.13393</cdr:x>
      <cdr:y>0.4892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6200000">
          <a:off x="-12866" y="1937565"/>
          <a:ext cx="841857" cy="246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20" tIns="45711" rIns="91420" bIns="45711">
          <a:spAutoFit/>
        </a:bodyPr>
        <a:lstStyle xmlns:a="http://schemas.openxmlformats.org/drawingml/2006/main">
          <a:defPPr>
            <a:defRPr lang="uk-UA"/>
          </a:defPPr>
          <a:lvl1pPr marL="0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06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10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16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421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526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630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736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841" algn="l" defTabSz="91421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400" b="1" i="0" u="none" strike="noStrike" kern="1200" baseline="0">
              <a:solidFill>
                <a:srgbClr val="000000"/>
              </a:solidFill>
              <a:latin typeface="+mn-lt"/>
              <a:ea typeface="Arial Cyr"/>
              <a:cs typeface="Arial Cyr"/>
            </a:defRPr>
          </a:pPr>
          <a:r>
            <a:rPr lang="uk-UA" sz="1000" dirty="0" err="1">
              <a:latin typeface="+mj-lt"/>
            </a:rPr>
            <a:t>млрд</a:t>
          </a:r>
          <a:r>
            <a:rPr lang="uk-UA" sz="1000" dirty="0">
              <a:latin typeface="+mj-lt"/>
            </a:rPr>
            <a:t> </a:t>
          </a:r>
          <a:r>
            <a:rPr lang="uk-UA" sz="1000" dirty="0" err="1">
              <a:latin typeface="+mj-lt"/>
            </a:rPr>
            <a:t>кВтч</a:t>
          </a:r>
          <a:endParaRPr lang="uk-UA" sz="10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0.21496</cdr:x>
      <cdr:y>0.05018</cdr:y>
    </cdr:from>
    <cdr:to>
      <cdr:x>0.88727</cdr:x>
      <cdr:y>0.10791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16200000">
          <a:off x="2909626" y="-1434718"/>
          <a:ext cx="319545" cy="3744418"/>
        </a:xfrm>
        <a:prstGeom xmlns:a="http://schemas.openxmlformats.org/drawingml/2006/main" prst="rightBrace">
          <a:avLst>
            <a:gd name="adj1" fmla="val 30409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0.50993</cdr:y>
    </cdr:from>
    <cdr:to>
      <cdr:x>0.04985</cdr:x>
      <cdr:y>0.60712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8913" y="2787260"/>
          <a:ext cx="232979" cy="531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400" b="1" dirty="0" smtClean="0">
              <a:latin typeface="+mj-lt"/>
              <a:cs typeface="Arial" pitchFamily="34" charset="0"/>
            </a:rPr>
            <a:t>%</a:t>
          </a:r>
          <a:endParaRPr lang="uk-UA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0.00598</cdr:x>
      <cdr:y>0</cdr:y>
    </cdr:from>
    <cdr:to>
      <cdr:x>0.00673</cdr:x>
      <cdr:y>0</cdr:y>
    </cdr:to>
    <cdr:grpSp>
      <cdr:nvGrpSpPr>
        <cdr:cNvPr id="8" name="Group 2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27948" y="0"/>
          <a:ext cx="3505" cy="0"/>
          <a:chOff x="50" y="73"/>
          <a:chExt cx="4" cy="0"/>
        </a:xfrm>
      </cdr:grpSpPr>
      <cdr:sp macro="" textlink="">
        <cdr:nvSpPr>
          <cdr:cNvPr id="4" name="Rectangle 3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1" y="73"/>
            <a:ext cx="3" cy="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FB0F3"/>
          </a:solidFill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1" hangingPunct="1">
              <a:spcBef>
                <a:spcPct val="0"/>
              </a:spcBef>
              <a:buFontTx/>
              <a:buNone/>
            </a:pPr>
            <a:endParaRPr lang="ru-RU" altLang="uk-UA" sz="2800">
              <a:latin typeface="Bodoni MT Black" pitchFamily="18" charset="0"/>
            </a:endParaRPr>
          </a:p>
        </cdr:txBody>
      </cdr:sp>
      <cdr:pic>
        <cdr:nvPicPr>
          <cdr:cNvPr id="6" name="Picture 5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50" y="73"/>
            <a:ext cx="1" cy="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</cdr:grpSp>
  </cdr:relSizeAnchor>
  <cdr:relSizeAnchor xmlns:cdr="http://schemas.openxmlformats.org/drawingml/2006/chartDrawing">
    <cdr:from>
      <cdr:x>0.00321</cdr:x>
      <cdr:y>0</cdr:y>
    </cdr:from>
    <cdr:to>
      <cdr:x>0.97385</cdr:x>
      <cdr:y>0.12671</cdr:y>
    </cdr:to>
    <cdr:sp macro="" textlink="">
      <cdr:nvSpPr>
        <cdr:cNvPr id="7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79" y="0"/>
          <a:ext cx="4536383" cy="692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  <a:headEnd/>
          <a:tailEnd/>
        </a:ln>
        <a:effectLst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ct val="0"/>
            </a:spcBef>
            <a:defRPr/>
          </a:pPr>
          <a:r>
            <a:rPr lang="ru-RU" b="1" dirty="0">
              <a:solidFill>
                <a:srgbClr val="0070C0"/>
              </a:solidFill>
            </a:rPr>
            <a:t>Коэффициент использования </a:t>
          </a:r>
          <a:br>
            <a:rPr lang="ru-RU" b="1" dirty="0">
              <a:solidFill>
                <a:srgbClr val="0070C0"/>
              </a:solidFill>
            </a:rPr>
          </a:br>
          <a:r>
            <a:rPr lang="ru-RU" b="1" dirty="0">
              <a:solidFill>
                <a:srgbClr val="0070C0"/>
              </a:solidFill>
            </a:rPr>
            <a:t>установленной мощности энергоблоков АЭС </a:t>
          </a:r>
          <a:endParaRPr lang="uk-UA" b="1" dirty="0">
            <a:solidFill>
              <a:srgbClr val="0070C0"/>
            </a:solidFill>
            <a:effectLst/>
            <a:cs typeface="Tahom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0.10195</cdr:x>
      <cdr:y>0.58884</cdr:y>
    </cdr:from>
    <cdr:to>
      <cdr:x>0.1518</cdr:x>
      <cdr:y>0.68603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913" y="2952328"/>
          <a:ext cx="247382" cy="487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latin typeface="+mj-lt"/>
              <a:cs typeface="Arial" pitchFamily="34" charset="0"/>
            </a:rPr>
            <a:t>%</a:t>
          </a:r>
          <a:endParaRPr lang="uk-UA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0.13311</cdr:y>
    </cdr:to>
    <cdr:sp macro="" textlink="">
      <cdr:nvSpPr>
        <cdr:cNvPr id="3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-1124744"/>
          <a:ext cx="4962525" cy="66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  <a:headEnd/>
          <a:tailEnd/>
        </a:ln>
        <a:effectLst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ts val="1200"/>
            </a:lnSpc>
            <a:spcBef>
              <a:spcPct val="0"/>
            </a:spcBef>
          </a:pPr>
          <a:r>
            <a:rPr lang="ru-RU" sz="1600" b="1" dirty="0">
              <a:solidFill>
                <a:srgbClr val="0070C0"/>
              </a:solidFill>
              <a:latin typeface="Century Gothic"/>
            </a:rPr>
            <a:t>Коэффициент готовности </a:t>
          </a:r>
          <a:endParaRPr lang="en-US" sz="1600" b="1" dirty="0" smtClean="0">
            <a:solidFill>
              <a:srgbClr val="0070C0"/>
            </a:solidFill>
            <a:latin typeface="Century Gothic"/>
          </a:endParaRPr>
        </a:p>
        <a:p xmlns:a="http://schemas.openxmlformats.org/drawingml/2006/main">
          <a:pPr lvl="0" algn="ctr">
            <a:lnSpc>
              <a:spcPts val="1200"/>
            </a:lnSpc>
            <a:spcBef>
              <a:spcPct val="0"/>
            </a:spcBef>
          </a:pPr>
          <a:r>
            <a:rPr lang="ru-RU" sz="1600" b="1" dirty="0" smtClean="0">
              <a:solidFill>
                <a:srgbClr val="0070C0"/>
              </a:solidFill>
              <a:latin typeface="Century Gothic"/>
            </a:rPr>
            <a:t>несения </a:t>
          </a:r>
          <a:r>
            <a:rPr lang="ru-RU" sz="1600" b="1" dirty="0">
              <a:solidFill>
                <a:srgbClr val="0070C0"/>
              </a:solidFill>
              <a:latin typeface="Century Gothic"/>
            </a:rPr>
            <a:t>номинальной </a:t>
          </a:r>
          <a:endParaRPr lang="en-US" sz="1600" b="1" dirty="0" smtClean="0">
            <a:solidFill>
              <a:srgbClr val="0070C0"/>
            </a:solidFill>
            <a:latin typeface="Century Gothic"/>
          </a:endParaRPr>
        </a:p>
        <a:p xmlns:a="http://schemas.openxmlformats.org/drawingml/2006/main">
          <a:pPr lvl="0" algn="ctr">
            <a:lnSpc>
              <a:spcPts val="1200"/>
            </a:lnSpc>
            <a:spcBef>
              <a:spcPct val="0"/>
            </a:spcBef>
          </a:pPr>
          <a:r>
            <a:rPr lang="ru-RU" sz="1600" b="1" dirty="0" smtClean="0">
              <a:solidFill>
                <a:srgbClr val="0070C0"/>
              </a:solidFill>
              <a:latin typeface="Century Gothic"/>
            </a:rPr>
            <a:t>электрической </a:t>
          </a:r>
          <a:r>
            <a:rPr lang="ru-RU" sz="1600" b="1" dirty="0">
              <a:solidFill>
                <a:srgbClr val="0070C0"/>
              </a:solidFill>
              <a:latin typeface="Century Gothic"/>
            </a:rPr>
            <a:t>нагрузки </a:t>
          </a:r>
          <a:r>
            <a:rPr lang="ru-RU" sz="1600" b="1" dirty="0" smtClean="0">
              <a:solidFill>
                <a:srgbClr val="0070C0"/>
              </a:solidFill>
              <a:latin typeface="Century Gothic"/>
            </a:rPr>
            <a:t>АЭС</a:t>
          </a:r>
        </a:p>
        <a:p xmlns:a="http://schemas.openxmlformats.org/drawingml/2006/main">
          <a:pPr lvl="0" algn="ctr">
            <a:lnSpc>
              <a:spcPts val="1200"/>
            </a:lnSpc>
            <a:spcBef>
              <a:spcPct val="0"/>
            </a:spcBef>
          </a:pPr>
          <a:r>
            <a:rPr lang="ru-RU" sz="1200" i="1" dirty="0" smtClean="0">
              <a:solidFill>
                <a:srgbClr val="0070C0"/>
              </a:solidFill>
              <a:latin typeface="Century Gothic"/>
            </a:rPr>
            <a:t>(средний  по АЭС)</a:t>
          </a:r>
          <a:endParaRPr lang="ru-RU" sz="1200" i="1" dirty="0">
            <a:solidFill>
              <a:srgbClr val="0070C0"/>
            </a:solidFill>
            <a:latin typeface="Century Gothic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2946401" cy="496809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3" y="8"/>
            <a:ext cx="2946401" cy="496809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4E8961E3-03B8-4D31-B38B-E79E5065154B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243"/>
            <a:ext cx="2946401" cy="496809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3" y="9428243"/>
            <a:ext cx="2946401" cy="496809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794D4C86-D9D4-400C-909D-25465161F80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13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5658" cy="496334"/>
          </a:xfrm>
          <a:prstGeom prst="rect">
            <a:avLst/>
          </a:prstGeom>
        </p:spPr>
        <p:txBody>
          <a:bodyPr vert="horz" lIns="91876" tIns="45939" rIns="91876" bIns="45939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5"/>
            <a:ext cx="2945658" cy="496334"/>
          </a:xfrm>
          <a:prstGeom prst="rect">
            <a:avLst/>
          </a:prstGeom>
        </p:spPr>
        <p:txBody>
          <a:bodyPr vert="horz" lIns="91876" tIns="45939" rIns="91876" bIns="45939" rtlCol="0"/>
          <a:lstStyle>
            <a:lvl1pPr algn="r">
              <a:defRPr sz="1200"/>
            </a:lvl1pPr>
          </a:lstStyle>
          <a:p>
            <a:fld id="{E8F7C0FD-3DC9-4B7B-9B56-298EB8FD632E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6" tIns="45939" rIns="91876" bIns="45939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9"/>
          </a:xfrm>
          <a:prstGeom prst="rect">
            <a:avLst/>
          </a:prstGeom>
        </p:spPr>
        <p:txBody>
          <a:bodyPr vert="horz" lIns="91876" tIns="45939" rIns="91876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7"/>
            <a:ext cx="2945658" cy="496334"/>
          </a:xfrm>
          <a:prstGeom prst="rect">
            <a:avLst/>
          </a:prstGeom>
        </p:spPr>
        <p:txBody>
          <a:bodyPr vert="horz" lIns="91876" tIns="45939" rIns="91876" bIns="45939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7"/>
            <a:ext cx="2945658" cy="496334"/>
          </a:xfrm>
          <a:prstGeom prst="rect">
            <a:avLst/>
          </a:prstGeom>
        </p:spPr>
        <p:txBody>
          <a:bodyPr vert="horz" lIns="91876" tIns="45939" rIns="91876" bIns="45939" rtlCol="0" anchor="b"/>
          <a:lstStyle>
            <a:lvl1pPr algn="r">
              <a:defRPr sz="1200"/>
            </a:lvl1pPr>
          </a:lstStyle>
          <a:p>
            <a:fld id="{68261BC1-9FB8-4372-BCB6-4DBD0A10306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67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34541" y="2082999"/>
            <a:ext cx="5438140" cy="3703998"/>
          </a:xfrm>
        </p:spPr>
        <p:txBody>
          <a:bodyPr/>
          <a:lstStyle/>
          <a:p>
            <a:pPr algn="ctr"/>
            <a:r>
              <a:rPr lang="ru-RU" sz="2000" b="1" i="1" dirty="0" smtClean="0"/>
              <a:t>СТРУКТУРА, СОСТОЯНИЕ, ПРОИЗВОДСТВЕННЫЕ ПОКАЗАТЕЛИ, СТРАТЕГИЯ И ПЕРСПЕКТИВЫ РАЗВИТИЯ ГП «НАЭК «ЭНЕРГОАТОМ»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предлагаемой вашему вниманию презентации  приведена информация об общей организационной  структуре Компании, функциональных  обязанностях и ответственности первых руководителей,  а также информация о текущем состоянии, производственных показателях, стратегии и перспективах развития  ГП «НАЭК «</a:t>
            </a:r>
            <a:r>
              <a:rPr lang="ru-RU" sz="1300" dirty="0" err="1"/>
              <a:t>Энергоатом</a:t>
            </a:r>
            <a:r>
              <a:rPr lang="ru-RU" sz="1300" dirty="0"/>
              <a:t>».</a:t>
            </a:r>
          </a:p>
          <a:p>
            <a:pPr algn="ctr"/>
            <a:endParaRPr lang="ru-RU" sz="1300" dirty="0"/>
          </a:p>
          <a:p>
            <a:pPr algn="just"/>
            <a:r>
              <a:rPr lang="ru-RU" sz="1300" dirty="0"/>
              <a:t>По многим направлениям работы Компании достаточно детальную информацию можно найти на  нашем официальном </a:t>
            </a:r>
            <a:r>
              <a:rPr lang="ru-RU" sz="1300" dirty="0" err="1"/>
              <a:t>веб-сайте</a:t>
            </a:r>
            <a:r>
              <a:rPr lang="ru-RU" sz="1300" dirty="0"/>
              <a:t>,  информационную наполненность которого, достоверность и понятность  изложенного недавно высоко оценили независимые эксперты. (</a:t>
            </a:r>
            <a:r>
              <a:rPr lang="ru-RU" sz="1300" i="1" dirty="0"/>
              <a:t>Оценку проводил Центр «Развития КСВ» при поддержке Посольства Нидерландов по критериям Индекса прозрачности государственных компаний).</a:t>
            </a:r>
            <a:endParaRPr lang="ru-RU" sz="1300" dirty="0"/>
          </a:p>
          <a:p>
            <a:pPr algn="just"/>
            <a:r>
              <a:rPr lang="ru-RU" sz="1300" dirty="0"/>
              <a:t>«</a:t>
            </a:r>
            <a:r>
              <a:rPr lang="ru-RU" sz="1300" dirty="0" err="1"/>
              <a:t>Энергоатом</a:t>
            </a:r>
            <a:r>
              <a:rPr lang="ru-RU" sz="1300" dirty="0"/>
              <a:t>» занял первое место в рейтинге прозрачности государственных компаний Украины 2015 года, получив 66 баллов из 100 возможных.</a:t>
            </a:r>
          </a:p>
          <a:p>
            <a:pPr algn="just"/>
            <a:r>
              <a:rPr lang="ru-RU" sz="1300" i="1" dirty="0"/>
              <a:t>(«</a:t>
            </a:r>
            <a:r>
              <a:rPr lang="ru-RU" sz="1300" i="1" dirty="0" err="1"/>
              <a:t>Энергоатом</a:t>
            </a:r>
            <a:r>
              <a:rPr lang="ru-RU" sz="1300" i="1" dirty="0"/>
              <a:t>» получил 36 баллов в категории «Содержание» и 23 балла в категории «Стратегия и отчетность»).</a:t>
            </a:r>
          </a:p>
          <a:p>
            <a:pPr algn="just"/>
            <a:endParaRPr lang="ru-RU" sz="1300" i="1" dirty="0"/>
          </a:p>
          <a:p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431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Показатели производства электроэнергии в разрезе генераций и в целом по Украине  начиная с 1980 года приведены на слайде 13.</a:t>
            </a:r>
          </a:p>
          <a:p>
            <a:endParaRPr lang="ru-RU" dirty="0"/>
          </a:p>
          <a:p>
            <a:r>
              <a:rPr lang="ru-RU" dirty="0"/>
              <a:t>На графике отчетливо видна динамика снижения производства электроэнергии на тепловых электростанциях и достаточно  ровные  начиная с 2004 года показатели производства  электроэнергии на атомных станциях.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716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9"/>
            <a:ext cx="5438140" cy="1544102"/>
          </a:xfrm>
        </p:spPr>
        <p:txBody>
          <a:bodyPr/>
          <a:lstStyle/>
          <a:p>
            <a:r>
              <a:rPr lang="ru-RU" dirty="0"/>
              <a:t>Коэффициент использования установленной мощности за 2014 год составил 72,9% , что на 4,2 % больше, чем за 2013 </a:t>
            </a:r>
            <a:r>
              <a:rPr lang="ru-RU" dirty="0" smtClean="0"/>
              <a:t>год. Показатель 9 месяцев 2015 года составляет  70,9%.</a:t>
            </a:r>
          </a:p>
          <a:p>
            <a:endParaRPr lang="en-US" dirty="0" smtClean="0"/>
          </a:p>
          <a:p>
            <a:r>
              <a:rPr lang="ru-RU" dirty="0"/>
              <a:t>Коэффициент готовности несения номинальной электрической нагрузки за 2014 год составил 79,4%, что на 1,4% больше, чем за 2013 </a:t>
            </a:r>
            <a:r>
              <a:rPr lang="ru-RU" dirty="0" smtClean="0"/>
              <a:t>год. Показатель 9 месяцев 2015 года составляет  75,5%.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65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427038"/>
            <a:ext cx="4965700" cy="3724275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534" y="4531341"/>
            <a:ext cx="5435601" cy="4607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dirty="0" smtClean="0"/>
              <a:t>Безопасность имеет наивысший приоритет в  деятельности Компании.</a:t>
            </a:r>
          </a:p>
          <a:p>
            <a:pPr algn="just"/>
            <a:r>
              <a:rPr lang="ru-RU" altLang="ru-RU" dirty="0" smtClean="0"/>
              <a:t>Уровень </a:t>
            </a:r>
            <a:r>
              <a:rPr lang="ru-RU" altLang="ru-RU" dirty="0"/>
              <a:t>безопасности позитивно оценивается международными экспертами в течении многих лет :</a:t>
            </a:r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на </a:t>
            </a:r>
            <a:r>
              <a:rPr lang="ru-RU" altLang="ru-RU" dirty="0"/>
              <a:t>периодических  совещаниях МАГАТЭ по соблюдению положений Конвенции по ядерной безопасности; </a:t>
            </a:r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altLang="ru-RU" dirty="0"/>
              <a:t>при проведении постоянного мониторинга международными экспертами в рамках международного сотрудничества (при проведении миссий  OSART, ASSET, WANO)</a:t>
            </a:r>
          </a:p>
          <a:p>
            <a:pPr algn="just"/>
            <a:endParaRPr lang="ru-RU" altLang="ru-RU" sz="900" dirty="0" smtClean="0"/>
          </a:p>
          <a:p>
            <a:pPr algn="just"/>
            <a:r>
              <a:rPr lang="ru-RU" altLang="ru-RU" dirty="0" smtClean="0"/>
              <a:t>В </a:t>
            </a:r>
            <a:r>
              <a:rPr lang="ru-RU" altLang="ru-RU" dirty="0"/>
              <a:t>2008 - 2009 годах на всех энергоблоках украинских АЭС в рамках совместного проекта Украина–ЕК–МАГАТЭ 14 миссиями экспертов МАГATЭ была проведена  уникальная по  масштабам выполненных работ комплексная оценка безопасности всех украинских энергоблоков  по направлениям:  </a:t>
            </a:r>
          </a:p>
          <a:p>
            <a:pPr marL="361867" indent="-190456">
              <a:buFont typeface="Arial" panose="020B0604020202020204" pitchFamily="34" charset="0"/>
              <a:buChar char="•"/>
            </a:pPr>
            <a:r>
              <a:rPr lang="ru-RU" altLang="ru-RU" dirty="0" smtClean="0"/>
              <a:t>проектная </a:t>
            </a:r>
            <a:r>
              <a:rPr lang="ru-RU" altLang="ru-RU" dirty="0"/>
              <a:t>безопасность; </a:t>
            </a:r>
          </a:p>
          <a:p>
            <a:pPr marL="361867" indent="-190456">
              <a:buFont typeface="Arial" panose="020B0604020202020204" pitchFamily="34" charset="0"/>
              <a:buChar char="•"/>
            </a:pPr>
            <a:r>
              <a:rPr lang="ru-RU" altLang="ru-RU" dirty="0" smtClean="0"/>
              <a:t>эксплуатационная  </a:t>
            </a:r>
            <a:r>
              <a:rPr lang="ru-RU" altLang="ru-RU" dirty="0"/>
              <a:t>безопасность; </a:t>
            </a:r>
          </a:p>
          <a:p>
            <a:pPr marL="361867" indent="-190456">
              <a:buFont typeface="Arial" panose="020B0604020202020204" pitchFamily="34" charset="0"/>
              <a:buChar char="•"/>
            </a:pPr>
            <a:r>
              <a:rPr lang="ru-RU" altLang="ru-RU" dirty="0" smtClean="0"/>
              <a:t>обращение </a:t>
            </a:r>
            <a:r>
              <a:rPr lang="ru-RU" altLang="ru-RU" dirty="0"/>
              <a:t>с РАО  и снятие с эксплуатации. </a:t>
            </a:r>
          </a:p>
          <a:p>
            <a:pPr marL="361867" indent="-190456"/>
            <a:endParaRPr lang="ru-RU" altLang="ru-RU" sz="900" dirty="0" smtClean="0"/>
          </a:p>
          <a:p>
            <a:pPr marL="361867" indent="-361867"/>
            <a:r>
              <a:rPr lang="ru-RU" altLang="ru-RU" dirty="0" smtClean="0"/>
              <a:t>В </a:t>
            </a:r>
            <a:r>
              <a:rPr lang="ru-RU" altLang="ru-RU" dirty="0"/>
              <a:t>международной оценке безопасности украинских  АЭС приняли участие:</a:t>
            </a:r>
          </a:p>
          <a:p>
            <a:pPr marL="361867" indent="-190456">
              <a:buFont typeface="Wingdings" panose="05000000000000000000" pitchFamily="2" charset="2"/>
              <a:buChar char="§"/>
            </a:pPr>
            <a:r>
              <a:rPr lang="ru-RU" altLang="ru-RU" dirty="0" smtClean="0"/>
              <a:t>62 </a:t>
            </a:r>
            <a:r>
              <a:rPr lang="ru-RU" altLang="ru-RU" dirty="0"/>
              <a:t>международных  эксперта из 23-х стран и международных  </a:t>
            </a:r>
            <a:r>
              <a:rPr lang="ru-RU" altLang="ru-RU" dirty="0" smtClean="0"/>
              <a:t>организаций;</a:t>
            </a:r>
          </a:p>
          <a:p>
            <a:pPr marL="361867" indent="-190456">
              <a:buFont typeface="Wingdings" panose="05000000000000000000" pitchFamily="2" charset="2"/>
              <a:buChar char="§"/>
            </a:pPr>
            <a:r>
              <a:rPr lang="ru-RU" altLang="ru-RU" dirty="0" smtClean="0"/>
              <a:t>32 </a:t>
            </a:r>
            <a:r>
              <a:rPr lang="ru-RU" altLang="ru-RU" dirty="0"/>
              <a:t>сотрудника МАГАТЭ</a:t>
            </a:r>
          </a:p>
          <a:p>
            <a:pPr algn="just"/>
            <a:endParaRPr lang="ru-RU" altLang="ru-RU" sz="900" dirty="0" smtClean="0"/>
          </a:p>
          <a:p>
            <a:pPr algn="just"/>
            <a:r>
              <a:rPr lang="ru-RU" altLang="ru-RU" dirty="0" smtClean="0"/>
              <a:t>Эксперты </a:t>
            </a:r>
            <a:r>
              <a:rPr lang="ru-RU" altLang="ru-RU" dirty="0"/>
              <a:t>МАГАТЭ и Европейской Комиссии </a:t>
            </a:r>
            <a:r>
              <a:rPr lang="ru-RU" altLang="ru-RU" dirty="0" smtClean="0"/>
              <a:t>установили, что энергоблоки украинских </a:t>
            </a:r>
            <a:r>
              <a:rPr lang="ru-RU" altLang="ru-RU" dirty="0"/>
              <a:t>АЭС </a:t>
            </a:r>
            <a:r>
              <a:rPr lang="ru-RU" altLang="ru-RU" dirty="0" smtClean="0"/>
              <a:t>соответствуют всем требованиям </a:t>
            </a:r>
            <a:r>
              <a:rPr lang="ru-RU" altLang="ru-RU" dirty="0"/>
              <a:t>МАГАТЭ по ядерной </a:t>
            </a:r>
            <a:r>
              <a:rPr lang="ru-RU" altLang="ru-RU" dirty="0" smtClean="0"/>
              <a:t>безопасности.</a:t>
            </a:r>
            <a:endParaRPr lang="ru-RU" altLang="ru-RU" dirty="0"/>
          </a:p>
          <a:p>
            <a:endParaRPr lang="uk-UA" altLang="ru-RU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8" y="9428587"/>
            <a:ext cx="2945658" cy="4963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986" indent="-284224"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6899" indent="-227379"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1659" indent="-227379"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6419" indent="-227379"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179" indent="-227379" defTabSz="922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5937" indent="-227379" defTabSz="922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0699" indent="-227379" defTabSz="922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459" indent="-227379" defTabSz="922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36CBEB-E8E6-4B7C-9C31-15BE8BAB8126}" type="slidenum">
              <a:rPr lang="ru-RU" altLang="ru-RU" smtClean="0">
                <a:latin typeface="Calibri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dirty="0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2534" y="4747329"/>
            <a:ext cx="5438140" cy="4466989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С  2002 года все реализуемые на атомных энергоблоках программы повышения безопасности  утверждаются на уровне правительства страны, носят обязательный характер и  строгий контроль  за их исполнением.  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У нас уже выполнены:</a:t>
            </a:r>
          </a:p>
          <a:p>
            <a:pPr marL="87293" indent="-87293" algn="just">
              <a:spcBef>
                <a:spcPts val="300"/>
              </a:spcBef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Комплексная программа модернизации и  повышения безопасности энергоблоков АЭС Украины (2002-2005 гг.);</a:t>
            </a:r>
          </a:p>
          <a:p>
            <a:pPr marL="87293" indent="-87293" algn="just">
              <a:spcBef>
                <a:spcPts val="300"/>
              </a:spcBef>
              <a:buFont typeface="Arial" pitchFamily="34" charset="0"/>
              <a:buChar char="•"/>
            </a:pPr>
            <a:r>
              <a:rPr lang="ru-RU" i="1" dirty="0" smtClean="0"/>
              <a:t>Программа модернизации и повышения безопасности энергоблоков №2 ХАЭС, №4 РАЭС «после пуска» (2004-2009 гг.);</a:t>
            </a:r>
          </a:p>
          <a:p>
            <a:pPr marL="87293" indent="-87293" algn="just">
              <a:spcBef>
                <a:spcPts val="300"/>
              </a:spcBef>
              <a:buFont typeface="Arial" pitchFamily="34" charset="0"/>
              <a:buChar char="•"/>
            </a:pPr>
            <a:r>
              <a:rPr lang="ru-RU" i="1" dirty="0" smtClean="0"/>
              <a:t>Концепция  повышения безопасности действующих энергоблоков атомных электростанций  (2006-2010 гг.).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Сегодня в Компании реализуется Комплексная </a:t>
            </a:r>
            <a:r>
              <a:rPr lang="ru-RU" dirty="0"/>
              <a:t>(сводная) программа повышения </a:t>
            </a:r>
            <a:r>
              <a:rPr lang="ru-RU" dirty="0" smtClean="0"/>
              <a:t>уровня безопасности </a:t>
            </a:r>
            <a:r>
              <a:rPr lang="ru-RU" dirty="0"/>
              <a:t>энергоблоков атомных электростанций (</a:t>
            </a:r>
            <a:r>
              <a:rPr lang="ru-RU" dirty="0" err="1"/>
              <a:t>КсПБ</a:t>
            </a:r>
            <a:r>
              <a:rPr lang="ru-RU" dirty="0" smtClean="0"/>
              <a:t>), </a:t>
            </a:r>
            <a:r>
              <a:rPr lang="ru-RU" dirty="0" err="1" smtClean="0"/>
              <a:t>утвержденая</a:t>
            </a:r>
            <a:r>
              <a:rPr lang="ru-RU" dirty="0" smtClean="0"/>
              <a:t> </a:t>
            </a:r>
            <a:r>
              <a:rPr lang="ru-RU" dirty="0"/>
              <a:t>постановлением КМУ от 07.12.2011 №1270. </a:t>
            </a:r>
            <a:endParaRPr lang="ru-RU" dirty="0" smtClean="0"/>
          </a:p>
          <a:p>
            <a:pPr algn="just">
              <a:spcBef>
                <a:spcPts val="600"/>
              </a:spcBef>
            </a:pPr>
            <a:r>
              <a:rPr lang="ru-RU" dirty="0" smtClean="0"/>
              <a:t>Она включает в себя мероприятия, которые остались актуальными, а также «Сводные мероприятия ...», которые были разработаны по результатам углубленной переоценки ядерной безопасности украинских АЭС («стресс-тестов») после </a:t>
            </a:r>
            <a:r>
              <a:rPr lang="ru-RU" dirty="0" err="1" smtClean="0"/>
              <a:t>фукусимских</a:t>
            </a:r>
            <a:r>
              <a:rPr lang="ru-RU" dirty="0" smtClean="0"/>
              <a:t> событий</a:t>
            </a:r>
            <a:endParaRPr lang="uk-UA" dirty="0" smtClean="0"/>
          </a:p>
          <a:p>
            <a:pPr algn="just">
              <a:spcBef>
                <a:spcPts val="600"/>
              </a:spcBef>
            </a:pPr>
            <a:r>
              <a:rPr lang="ru-RU" dirty="0" smtClean="0"/>
              <a:t>Все мероприятий выполняются </a:t>
            </a:r>
            <a:r>
              <a:rPr lang="ru-RU" dirty="0"/>
              <a:t>в соответствии со сроками, установленными Планом-графиком на текущий год, который </a:t>
            </a:r>
            <a:r>
              <a:rPr lang="ru-RU" dirty="0" smtClean="0"/>
              <a:t>согласуется </a:t>
            </a:r>
            <a:r>
              <a:rPr lang="ru-RU" dirty="0" err="1" smtClean="0"/>
              <a:t>Минэнергоугля</a:t>
            </a:r>
            <a:r>
              <a:rPr lang="ru-RU" dirty="0"/>
              <a:t> </a:t>
            </a:r>
            <a:r>
              <a:rPr lang="ru-RU" dirty="0" smtClean="0"/>
              <a:t>и ГИЯРУ.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794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51291" y="9431346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8" tIns="46760" rIns="93518" bIns="46760" anchor="b"/>
          <a:lstStyle/>
          <a:p>
            <a:pPr algn="r" defTabSz="935819"/>
            <a:fld id="{0425FD24-D376-4629-9B86-B69717227D15}" type="slidenum">
              <a:rPr lang="ru-RU" sz="1200"/>
              <a:pPr algn="r" defTabSz="935819"/>
              <a:t>14</a:t>
            </a:fld>
            <a:endParaRPr lang="ru-RU" sz="1200" dirty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51291" y="9431346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46" tIns="46679" rIns="93346" bIns="46679" anchor="b"/>
          <a:lstStyle/>
          <a:p>
            <a:pPr algn="r" defTabSz="931036"/>
            <a:fld id="{0052EEEE-0B3D-4634-B70A-B1D67F099BCD}" type="slidenum">
              <a:rPr lang="ru-RU" sz="1200"/>
              <a:pPr algn="r" defTabSz="931036"/>
              <a:t>14</a:t>
            </a:fld>
            <a:endParaRPr lang="ru-RU" sz="1200" dirty="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4275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4" y="4711703"/>
            <a:ext cx="5435599" cy="2987482"/>
          </a:xfrm>
          <a:noFill/>
          <a:ln/>
        </p:spPr>
        <p:txBody>
          <a:bodyPr lIns="93346" tIns="46679" rIns="93346" bIns="46679"/>
          <a:lstStyle/>
          <a:p>
            <a:pPr algn="just"/>
            <a:r>
              <a:rPr lang="ru-RU" dirty="0" smtClean="0"/>
              <a:t>Сегодня основной </a:t>
            </a:r>
            <a:r>
              <a:rPr lang="ru-RU" dirty="0"/>
              <a:t>программой, в рамках которой </a:t>
            </a:r>
            <a:r>
              <a:rPr lang="ru-RU" dirty="0" smtClean="0"/>
              <a:t>обеспечивается </a:t>
            </a:r>
            <a:r>
              <a:rPr lang="ru-RU" dirty="0"/>
              <a:t>надежность и безопасность украинских энергоблоков, является Комплексная (сводная) программа повышения безопасности энергоблоков АЭС (</a:t>
            </a:r>
            <a:r>
              <a:rPr lang="ru-RU" dirty="0" err="1" smtClean="0"/>
              <a:t>КсПБ</a:t>
            </a:r>
            <a:r>
              <a:rPr lang="ru-RU" dirty="0" smtClean="0"/>
              <a:t>).  </a:t>
            </a:r>
          </a:p>
          <a:p>
            <a:endParaRPr lang="ru-RU" dirty="0" smtClean="0"/>
          </a:p>
          <a:p>
            <a:r>
              <a:rPr lang="ru-RU" dirty="0" smtClean="0"/>
              <a:t>Общая </a:t>
            </a:r>
            <a:r>
              <a:rPr lang="ru-RU" dirty="0"/>
              <a:t>стоимость программы - 20,1 </a:t>
            </a:r>
            <a:r>
              <a:rPr lang="ru-RU" dirty="0" err="1"/>
              <a:t>млрд</a:t>
            </a:r>
            <a:r>
              <a:rPr lang="ru-RU" dirty="0"/>
              <a:t> </a:t>
            </a:r>
            <a:r>
              <a:rPr lang="ru-RU" dirty="0" err="1" smtClean="0"/>
              <a:t>грн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2020 году планируется выполнить 1265 </a:t>
            </a:r>
            <a:r>
              <a:rPr lang="ru-RU" dirty="0" smtClean="0"/>
              <a:t>мероприятий. Сегодня уже </a:t>
            </a:r>
            <a:r>
              <a:rPr lang="ru-RU" dirty="0"/>
              <a:t>выполнено </a:t>
            </a:r>
            <a:r>
              <a:rPr lang="ru-RU" dirty="0" smtClean="0"/>
              <a:t>584 </a:t>
            </a:r>
            <a:r>
              <a:rPr lang="ru-RU" dirty="0"/>
              <a:t>мероприятий  (</a:t>
            </a:r>
            <a:r>
              <a:rPr lang="ru-RU" dirty="0" smtClean="0"/>
              <a:t>46,2%).</a:t>
            </a:r>
            <a:endParaRPr lang="ru-RU" dirty="0"/>
          </a:p>
          <a:p>
            <a:endParaRPr lang="ru-RU" dirty="0" smtClean="0"/>
          </a:p>
          <a:p>
            <a:pPr marL="3176" indent="11110" algn="just"/>
            <a:r>
              <a:rPr lang="ru-RU" dirty="0" smtClean="0"/>
              <a:t>Использование бюджетных средств для финансирования </a:t>
            </a:r>
            <a:r>
              <a:rPr lang="ru-RU" dirty="0" err="1" smtClean="0"/>
              <a:t>КсПБ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smtClean="0"/>
              <a:t>предусматривается.</a:t>
            </a:r>
            <a:endParaRPr lang="ru-RU" dirty="0"/>
          </a:p>
          <a:p>
            <a:pPr algn="just"/>
            <a:r>
              <a:rPr lang="ru-RU" dirty="0" smtClean="0"/>
              <a:t>Все мероприятия Программы будут выполняться  </a:t>
            </a:r>
            <a:r>
              <a:rPr lang="ru-RU" dirty="0"/>
              <a:t>за </a:t>
            </a:r>
            <a:r>
              <a:rPr lang="ru-RU" dirty="0" smtClean="0"/>
              <a:t>счет собственных средств Компании.</a:t>
            </a:r>
            <a:endParaRPr lang="ru-RU" dirty="0"/>
          </a:p>
          <a:p>
            <a:pPr algn="just"/>
            <a:r>
              <a:rPr lang="ru-RU" dirty="0"/>
              <a:t>Начиная с 2015 </a:t>
            </a:r>
            <a:r>
              <a:rPr lang="ru-RU" dirty="0" smtClean="0"/>
              <a:t>года помимо собственных </a:t>
            </a:r>
            <a:r>
              <a:rPr lang="ru-RU" dirty="0"/>
              <a:t>средств ГП «НАЭК «</a:t>
            </a:r>
            <a:r>
              <a:rPr lang="ru-RU" dirty="0" err="1"/>
              <a:t>Энергоатом</a:t>
            </a:r>
            <a:r>
              <a:rPr lang="ru-RU" dirty="0"/>
              <a:t>» </a:t>
            </a:r>
            <a:r>
              <a:rPr lang="ru-RU" dirty="0" smtClean="0"/>
              <a:t>будут привлекаться кредитных </a:t>
            </a:r>
            <a:r>
              <a:rPr lang="ru-RU" dirty="0"/>
              <a:t>средств ЕБРР/Евратом </a:t>
            </a:r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544014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9"/>
            <a:ext cx="5438140" cy="4279969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dirty="0"/>
              <a:t>Продление эксплуатации энергоблоков АЭС Украины является приоритетным направлением деятельности </a:t>
            </a:r>
            <a:r>
              <a:rPr lang="ru-RU" dirty="0" smtClean="0"/>
              <a:t>ГП </a:t>
            </a:r>
            <a:r>
              <a:rPr lang="ru-RU" dirty="0"/>
              <a:t>«НАЭК «</a:t>
            </a:r>
            <a:r>
              <a:rPr lang="ru-RU" dirty="0" err="1"/>
              <a:t>Энергоатом</a:t>
            </a:r>
            <a:r>
              <a:rPr lang="ru-RU" dirty="0" smtClean="0"/>
              <a:t>»  и тесно связано с выполнением Комплексной (сводной) программы по повышению уровня безопасности.</a:t>
            </a:r>
          </a:p>
          <a:p>
            <a:pPr marL="171411" indent="-1714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i="1" dirty="0" err="1"/>
              <a:t>Ривненская</a:t>
            </a:r>
            <a:r>
              <a:rPr lang="ru-RU" sz="1100" i="1" dirty="0"/>
              <a:t> АЭС стала первой украинской АЭС, которая продлила ресурс действующих энергоблоков. В декабре 2010 года Коллегией </a:t>
            </a:r>
            <a:r>
              <a:rPr lang="ru-RU" sz="1100" i="1" dirty="0" err="1"/>
              <a:t>Госатомрегулирования</a:t>
            </a:r>
            <a:r>
              <a:rPr lang="ru-RU" sz="1100" i="1" dirty="0"/>
              <a:t> Украины принято решение о продолжении эксплуатации энергоблоков №1, 2 РАЭС на период до декабря 2030 года и декабря 2031 года соответственно.</a:t>
            </a:r>
          </a:p>
          <a:p>
            <a:pPr marL="171411" indent="-17141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i="1" dirty="0"/>
              <a:t>9 декабря 2013 года ОП «Южно-Украинская АЭС» получила лицензию ЕО №001019 на право осуществления деятельности на этапе жизненного цикла «эксплуатация ядерной установки энергоблока №1 Южно-Украинской АЭС», которой принято решение о продлении эксплуатации энергоблока №1 на энергетических уровнях мощности в следующие 10 лет, до 02.12.2023 года.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В </a:t>
            </a:r>
            <a:r>
              <a:rPr lang="ru-RU" dirty="0"/>
              <a:t>соответствии с требованиями </a:t>
            </a:r>
            <a:r>
              <a:rPr lang="ru-RU" dirty="0" err="1" smtClean="0"/>
              <a:t>Госатомрегулирования</a:t>
            </a:r>
            <a:r>
              <a:rPr lang="ru-RU" dirty="0" smtClean="0"/>
              <a:t> </a:t>
            </a:r>
            <a:r>
              <a:rPr lang="uk-UA" dirty="0" err="1" smtClean="0"/>
              <a:t>Украин</a:t>
            </a:r>
            <a:r>
              <a:rPr lang="ru-RU" dirty="0" smtClean="0"/>
              <a:t>ы</a:t>
            </a:r>
            <a:r>
              <a:rPr lang="uk-UA" dirty="0" smtClean="0"/>
              <a:t> </a:t>
            </a:r>
            <a:r>
              <a:rPr lang="ru-RU" dirty="0" smtClean="0"/>
              <a:t>планирование </a:t>
            </a:r>
            <a:r>
              <a:rPr lang="ru-RU" dirty="0"/>
              <a:t>мероприятий по продлению эксплуатации энергоблоков АЭС эксплуатирующая организация начинает за 3 </a:t>
            </a:r>
            <a:r>
              <a:rPr lang="ru-RU" dirty="0" smtClean="0"/>
              <a:t>года </a:t>
            </a:r>
            <a:r>
              <a:rPr lang="ru-RU" dirty="0"/>
              <a:t>до окончания проектного срока эксплуатации энергоблока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этом году работы по продлению эксплуатации выполняются одновременно на  </a:t>
            </a:r>
          </a:p>
          <a:p>
            <a:pPr algn="just"/>
            <a:r>
              <a:rPr lang="ru-RU" dirty="0"/>
              <a:t>трех </a:t>
            </a:r>
            <a:r>
              <a:rPr lang="ru-RU" dirty="0" smtClean="0"/>
              <a:t>энергоблоках </a:t>
            </a:r>
            <a:r>
              <a:rPr lang="ru-RU" dirty="0"/>
              <a:t>- </a:t>
            </a:r>
            <a:r>
              <a:rPr lang="ru-RU" dirty="0" smtClean="0"/>
              <a:t>ЮУАЭС-2</a:t>
            </a:r>
            <a:r>
              <a:rPr lang="ru-RU" dirty="0"/>
              <a:t>, </a:t>
            </a:r>
            <a:r>
              <a:rPr lang="ru-RU" dirty="0" smtClean="0"/>
              <a:t>ЗАЭС- 1 и 2. </a:t>
            </a:r>
          </a:p>
          <a:p>
            <a:pPr algn="just">
              <a:spcBef>
                <a:spcPts val="600"/>
              </a:spcBef>
            </a:pPr>
            <a:r>
              <a:rPr lang="ru-RU" smtClean="0"/>
              <a:t>В ближайшие 6 </a:t>
            </a:r>
            <a:r>
              <a:rPr lang="ru-RU" dirty="0"/>
              <a:t>лет продление эксплуатации </a:t>
            </a:r>
            <a:r>
              <a:rPr lang="ru-RU" dirty="0" smtClean="0"/>
              <a:t>будет проводиться еще на  девяти энергоблоках.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922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ru-RU" dirty="0"/>
              <a:t>Радиоактивные жидкие и твердые отходы, образующиеся в процессе эксплуатации АЭС, перерабатываются на имеющихся установках и хранятся в специальных хранилищах твердых (ХТРО) и жидких (ХЖО) радиоактивных отходов.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Обращение </a:t>
            </a:r>
            <a:r>
              <a:rPr lang="ru-RU" dirty="0"/>
              <a:t>с РАО на АЭС Украины </a:t>
            </a:r>
            <a:r>
              <a:rPr lang="ru-RU" dirty="0" smtClean="0"/>
              <a:t>пока не имеют завершенного цикла </a:t>
            </a:r>
            <a:r>
              <a:rPr lang="ru-RU" dirty="0"/>
              <a:t>от переработки до получения конечного продукта, пригодного для дальнейшего длительного хранения или захоронения</a:t>
            </a:r>
            <a:r>
              <a:rPr lang="ru-RU" dirty="0" smtClean="0"/>
              <a:t>.  Введение в эксплуатацию комплексных линий по переработке РАО позволит комплексно  завершить все этапы обращения с РАО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В </a:t>
            </a:r>
            <a:r>
              <a:rPr lang="ru-RU" dirty="0"/>
              <a:t>настоящее </a:t>
            </a:r>
            <a:r>
              <a:rPr lang="ru-RU" dirty="0" smtClean="0"/>
              <a:t>время передача РАО АЭС на специализированное предприятие ГСП «ЦПОРО» ( оператор хранилищ в подчинении Государственного агентства по управлению зоной отчуждения)  для долговременного хранения и захоронения  не осуществляется.  Отсутствуют  хранилища для приема РАО АЭС, не утверждены критерии приемки .</a:t>
            </a:r>
          </a:p>
          <a:p>
            <a:pPr algn="just">
              <a:spcBef>
                <a:spcPts val="60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>
                <a:solidFill>
                  <a:prstClr val="black"/>
                </a:solidFill>
              </a:rPr>
              <a:pPr/>
              <a:t>16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8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7"/>
            <a:ext cx="5438140" cy="2984032"/>
          </a:xfrm>
        </p:spPr>
        <p:txBody>
          <a:bodyPr/>
          <a:lstStyle/>
          <a:p>
            <a:pPr algn="just"/>
            <a:r>
              <a:rPr lang="ru-RU" dirty="0" smtClean="0"/>
              <a:t>ЗАЭС первой из атомных электростанций Украины построила на своей площадке сухое хранилище отработавшего ядерного топлива.</a:t>
            </a:r>
          </a:p>
          <a:p>
            <a:pPr algn="just"/>
            <a:r>
              <a:rPr lang="ru-RU" dirty="0" smtClean="0"/>
              <a:t>Решение о его строительстве было принято в условиях, когда в начале 90-х годов стало невозможно вывозить ОЯТ в Россию и возникла угроза остановки станции.</a:t>
            </a:r>
          </a:p>
          <a:p>
            <a:pPr algn="just"/>
            <a:r>
              <a:rPr lang="ru-RU" dirty="0" smtClean="0"/>
              <a:t>Отработавшее топливо с </a:t>
            </a:r>
            <a:r>
              <a:rPr lang="ru-RU" dirty="0" err="1" smtClean="0"/>
              <a:t>Ривненской</a:t>
            </a:r>
            <a:r>
              <a:rPr lang="ru-RU" dirty="0" smtClean="0"/>
              <a:t>, Хмельницкой и Южно-Украинской АЭС вывозится на временное хранение с последующей переработкой в Россию. Это увеличивает себестоимость электроэнергии ГП 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». Поэтому в зоне отчуждения Чернобыльской АЭС начато строительство Централизованного хранилища отработавшего ядерного топлива для этих АЭС.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26 декабря 2005 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и американская корпорация </a:t>
            </a:r>
            <a:r>
              <a:rPr lang="ru-RU" dirty="0" err="1" smtClean="0"/>
              <a:t>Holtec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по результатам международного тендера, в котором принимали участие 6 компаний, заключили контракт на проектирование и строительство сухого хранилища отработанного ядерного топлива.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83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986" indent="-284224"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6899" indent="-227379"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1659" indent="-227379"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6419" indent="-227379" defTabSz="9221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179" indent="-227379" defTabSz="922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5937" indent="-227379" defTabSz="922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0699" indent="-227379" defTabSz="922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459" indent="-227379" defTabSz="9221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36CBEB-E8E6-4B7C-9C31-15BE8BAB8126}" type="slidenum">
              <a:rPr lang="ru-RU" altLang="ru-RU" smtClean="0">
                <a:latin typeface="Calibri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67287" cy="37274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4" y="4714881"/>
            <a:ext cx="5435601" cy="312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dirty="0"/>
              <a:t>На всех АЭС Украины и в пределах 30-км зоны наблюдение </a:t>
            </a:r>
            <a:r>
              <a:rPr lang="ru-RU" altLang="ru-RU" dirty="0" smtClean="0"/>
              <a:t>осуществляется автоматизированной </a:t>
            </a:r>
            <a:r>
              <a:rPr lang="ru-RU" altLang="ru-RU" dirty="0"/>
              <a:t>системой контроля за радиационной обстановкой  (АСКРО). </a:t>
            </a:r>
            <a:r>
              <a:rPr lang="ru-RU" altLang="ru-RU" dirty="0" smtClean="0"/>
              <a:t>В </a:t>
            </a:r>
            <a:r>
              <a:rPr lang="ru-RU" altLang="ru-RU" dirty="0"/>
              <a:t>состав АСКРО входят стационарные посты, размещенные на площадках АЭС, посты в 30-км зоне и  мобильные  передвижные  посты </a:t>
            </a:r>
            <a:r>
              <a:rPr lang="ru-RU" altLang="ru-RU" dirty="0" smtClean="0"/>
              <a:t>контроля. </a:t>
            </a:r>
            <a:endParaRPr lang="ru-RU" altLang="ru-RU" dirty="0"/>
          </a:p>
          <a:p>
            <a:pPr algn="just">
              <a:spcBef>
                <a:spcPct val="0"/>
              </a:spcBef>
            </a:pPr>
            <a:r>
              <a:rPr lang="ru-RU" altLang="ru-RU" dirty="0"/>
              <a:t>Система АСКРО  обеспечивает:</a:t>
            </a:r>
          </a:p>
          <a:p>
            <a:pPr marL="361867" indent="-9523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беспрерывный  </a:t>
            </a:r>
            <a:r>
              <a:rPr lang="ru-RU" altLang="ru-RU" dirty="0"/>
              <a:t>круглосуточный мониторинг радиационных  и  </a:t>
            </a:r>
            <a:r>
              <a:rPr lang="ru-RU" altLang="ru-RU" dirty="0" smtClean="0"/>
              <a:t>метеопараметров; </a:t>
            </a:r>
            <a:endParaRPr lang="ru-RU" altLang="ru-RU" dirty="0"/>
          </a:p>
          <a:p>
            <a:pPr marL="361867" indent="-9523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автоматическое отражение радиационной обстановки на центральном посту контроля и в информационной сети </a:t>
            </a:r>
            <a:r>
              <a:rPr lang="ru-RU" altLang="ru-RU" dirty="0" smtClean="0"/>
              <a:t>АЭС;</a:t>
            </a:r>
            <a:endParaRPr lang="ru-RU" altLang="ru-RU" dirty="0"/>
          </a:p>
          <a:p>
            <a:pPr marL="361867" indent="-9523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архивацию </a:t>
            </a:r>
            <a:r>
              <a:rPr lang="ru-RU" altLang="ru-RU" dirty="0"/>
              <a:t>результатов  измерения и ведения базы </a:t>
            </a:r>
            <a:r>
              <a:rPr lang="ru-RU" altLang="ru-RU" dirty="0" smtClean="0"/>
              <a:t>данных;</a:t>
            </a:r>
            <a:endParaRPr lang="ru-RU" altLang="ru-RU" dirty="0"/>
          </a:p>
          <a:p>
            <a:pPr marL="361867" indent="-9523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прогнозирование  </a:t>
            </a:r>
            <a:r>
              <a:rPr lang="ru-RU" altLang="ru-RU" dirty="0"/>
              <a:t>смены радиационной обстановки на случай </a:t>
            </a:r>
            <a:r>
              <a:rPr lang="ru-RU" altLang="ru-RU" dirty="0" smtClean="0"/>
              <a:t>аварии.</a:t>
            </a:r>
          </a:p>
          <a:p>
            <a:pPr marL="361867" indent="-95230" algn="just">
              <a:spcBef>
                <a:spcPct val="0"/>
              </a:spcBef>
            </a:pPr>
            <a:endParaRPr lang="ru-RU" altLang="ru-RU" dirty="0" smtClean="0"/>
          </a:p>
          <a:p>
            <a:pPr algn="just">
              <a:spcBef>
                <a:spcPct val="0"/>
              </a:spcBef>
            </a:pPr>
            <a:r>
              <a:rPr lang="ru-RU" altLang="ru-RU" dirty="0" smtClean="0"/>
              <a:t>Радиационные параметры, которые характеризуют работу АЭС, не превышают  нормативных значений, а радиационная защита персонала и населения  обеспечивается на достаточном уровне. </a:t>
            </a:r>
          </a:p>
          <a:p>
            <a:pPr algn="just">
              <a:spcBef>
                <a:spcPct val="0"/>
              </a:spcBef>
            </a:pPr>
            <a:endParaRPr lang="ru-RU" altLang="ru-RU" dirty="0"/>
          </a:p>
          <a:p>
            <a:pPr>
              <a:spcBef>
                <a:spcPct val="0"/>
              </a:spcBef>
            </a:pPr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290725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18517" y="4531271"/>
            <a:ext cx="6120680" cy="5040560"/>
          </a:xfrm>
        </p:spPr>
        <p:txBody>
          <a:bodyPr/>
          <a:lstStyle/>
          <a:p>
            <a:pPr algn="just"/>
            <a:r>
              <a:rPr lang="ru-RU" dirty="0" smtClean="0"/>
              <a:t>С целью планирования хозяйственной деятельности на среднесрочную перспективу в ГП «НАЭК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ежегодно готовится Стратегический план развития на ближайшие 5 лет в соответствии с методическими рекомендациями Минэкономразвития и Минфина Украины (приказ Минэкономразвития от 14.08.2013 № 971) и с учетом документов стратегического планирования, государственных и региональных программ развития, данных статистической и финансовой отчетности.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«Стратегический план развития ГП «НАЭК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на 2016-2020 годы» разработан на основе приоритетов развития страны и отрасли, определённых «Энергетической стратегией Украины на период до 2030 года», с учётом отчётных данных за 2014 год и финансового плана Компании на 2015 год. Планирование в нём осуществлено по таким основным стратегическим направлениям:</a:t>
            </a:r>
          </a:p>
          <a:p>
            <a:pPr algn="just"/>
            <a:r>
              <a:rPr lang="ru-RU" dirty="0" smtClean="0"/>
              <a:t>1.   Обеспечение потребностей государства в электрической и тепловой энергии.</a:t>
            </a:r>
          </a:p>
          <a:p>
            <a:pPr algn="just"/>
            <a:r>
              <a:rPr lang="ru-RU" dirty="0" smtClean="0"/>
              <a:t>2.   Безопасная эксплуатация и повышение эффективности работы АЭС.</a:t>
            </a:r>
          </a:p>
          <a:p>
            <a:pPr algn="just"/>
            <a:r>
              <a:rPr lang="ru-RU" dirty="0" smtClean="0"/>
              <a:t>3.   Инвестиционное развитие.</a:t>
            </a:r>
          </a:p>
          <a:p>
            <a:pPr algn="just"/>
            <a:r>
              <a:rPr lang="ru-RU" dirty="0" smtClean="0"/>
              <a:t>4.   Социальное развитие.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соответствии с приказом </a:t>
            </a:r>
            <a:r>
              <a:rPr lang="ru-RU" dirty="0" err="1" smtClean="0"/>
              <a:t>Минэнергоуголь</a:t>
            </a:r>
            <a:r>
              <a:rPr lang="ru-RU" dirty="0" smtClean="0"/>
              <a:t> от 24.12.2013 № 1002 ГП «НАЭК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ежегодно предоставляет в Министерство энергетики и угольной промышленности Украины отчет о выполнении «Стратегического плана развития ГП «НАЭК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в сроки и в формате, которые определяются в установленном порядке.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основании «Стратегического плана развития ГП «НАЭК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на ближайшие 5 лет ежегодно в начале января издается приказ № 1, в котором подводятся итоги работы Компании за прошлый год и определяются приоритетные направления деятельности, плановые задания и мероприятия по улучшению финансово-хозяйственной деятельности ГП «НАЭК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на текущий год.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907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521148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altLang="ru-RU" sz="1700" dirty="0"/>
              <a:t>Компания создана 17 октября 1996 года, на нее возложены функции эксплуатирующей организации, отвечающей за безопасность всех действующих АЭС Украины. Сегодня на рынке электроэнергии Украины наша доля составляет </a:t>
            </a:r>
            <a:r>
              <a:rPr lang="ru-RU" altLang="ru-RU" sz="1700" dirty="0" smtClean="0"/>
              <a:t>57,0%. </a:t>
            </a:r>
            <a:r>
              <a:rPr lang="ru-RU" altLang="ru-RU" sz="1700" dirty="0"/>
              <a:t>На четырёх действующих АЭС Украины в эксплуатации находится 15  энергоблоков</a:t>
            </a:r>
          </a:p>
          <a:p>
            <a:pPr algn="just"/>
            <a:endParaRPr lang="ru-RU" altLang="ru-RU" sz="1400" dirty="0"/>
          </a:p>
          <a:p>
            <a:pPr algn="just"/>
            <a:r>
              <a:rPr lang="ru-RU" altLang="ru-RU" sz="1400" b="1" i="1" dirty="0">
                <a:solidFill>
                  <a:srgbClr val="0070C0"/>
                </a:solidFill>
              </a:rPr>
              <a:t>Запорожская АЭС </a:t>
            </a:r>
            <a:r>
              <a:rPr lang="ru-RU" altLang="ru-RU" sz="1400" i="1" dirty="0"/>
              <a:t>- крупнейшая в Европе и в Украине атомная электростанция, расположена в степной зоне Украины на берегу Каховского водохранилища. В 1979 году началось ее поэтапное строительство. Последний шестой энергоблок начал функционировать в 1995 году. </a:t>
            </a:r>
            <a:r>
              <a:rPr lang="ru-RU" sz="1400" i="1" dirty="0"/>
              <a:t>Он стал первым крупным промышленным и энергетическим объектом, построенным в независимой Украине. Установленная мощность ЗАЭС – 6 000 МВт (6 </a:t>
            </a:r>
            <a:r>
              <a:rPr lang="ru-RU" sz="1400" i="1" dirty="0" err="1"/>
              <a:t>бл</a:t>
            </a:r>
            <a:r>
              <a:rPr lang="ru-RU" sz="1400" i="1" dirty="0"/>
              <a:t>. ВВЭР-1000). За 2014 год ЗАЭС произведено 39,6 млрд квтч э/э (45% от  общего производства э/э ГП «НАЭК «</a:t>
            </a:r>
            <a:r>
              <a:rPr lang="ru-RU" sz="1400" i="1" dirty="0" err="1"/>
              <a:t>Энергоатом</a:t>
            </a:r>
            <a:r>
              <a:rPr lang="ru-RU" sz="1400" i="1" dirty="0"/>
              <a:t>»).</a:t>
            </a:r>
          </a:p>
          <a:p>
            <a:pPr algn="just"/>
            <a:r>
              <a:rPr lang="ru-RU" sz="1400" i="1" dirty="0"/>
              <a:t>Численность – 11,2 тыс. человек.</a:t>
            </a:r>
          </a:p>
          <a:p>
            <a:pPr algn="just">
              <a:spcBef>
                <a:spcPct val="5000"/>
              </a:spcBef>
            </a:pPr>
            <a:r>
              <a:rPr lang="ru-RU" altLang="ru-RU" sz="1400" b="1" i="1" dirty="0">
                <a:solidFill>
                  <a:srgbClr val="0070C0"/>
                </a:solidFill>
              </a:rPr>
              <a:t>Южно-Украинская АЭС </a:t>
            </a:r>
            <a:r>
              <a:rPr lang="ru-RU" sz="1400" i="1" dirty="0"/>
              <a:t>входит в состав Южно-Украинского энергетического комплекса. Это единственное в Украине предприятие с комплексным использованием базовых ядерных и маневренных гидроаккумулирующих мощностей, а также водных ресурсов реки Южный Буг. ЮУАЭС расположена в Николаевской области. В состав энергетического комплекса кроме Южно-Украинская АЭС входит Александровская ГЭС и </a:t>
            </a:r>
            <a:r>
              <a:rPr lang="ru-RU" sz="1400" i="1" dirty="0" err="1"/>
              <a:t>Ташлыкская</a:t>
            </a:r>
            <a:r>
              <a:rPr lang="ru-RU" sz="1400" i="1" dirty="0"/>
              <a:t> ГАЭС. Строительство ЮУАЭС началось в 1975 году. Установленная мощность ЮУАЭС – 3000 МВт (3 </a:t>
            </a:r>
            <a:r>
              <a:rPr lang="ru-RU" sz="1400" i="1" dirty="0" err="1"/>
              <a:t>бл</a:t>
            </a:r>
            <a:r>
              <a:rPr lang="ru-RU" sz="1400" i="1" dirty="0"/>
              <a:t>. ВВЭР-1000). За 2014 год произведено 19,</a:t>
            </a:r>
            <a:r>
              <a:rPr lang="en-US" sz="1400" i="1" dirty="0"/>
              <a:t>8</a:t>
            </a:r>
            <a:r>
              <a:rPr lang="ru-RU" sz="1400" i="1" dirty="0"/>
              <a:t> млрд </a:t>
            </a:r>
            <a:r>
              <a:rPr lang="ru-RU" sz="1400" i="1" dirty="0" err="1"/>
              <a:t>кВтч</a:t>
            </a:r>
            <a:r>
              <a:rPr lang="ru-RU" sz="1400" i="1" dirty="0"/>
              <a:t> э/э (2</a:t>
            </a:r>
            <a:r>
              <a:rPr lang="en-US" sz="1400" i="1" dirty="0"/>
              <a:t>2</a:t>
            </a:r>
            <a:r>
              <a:rPr lang="ru-RU" sz="1400" i="1" dirty="0"/>
              <a:t>% от  общего производства э/э</a:t>
            </a:r>
            <a:r>
              <a:rPr lang="en-US" sz="1400" i="1" dirty="0"/>
              <a:t>  </a:t>
            </a:r>
            <a:r>
              <a:rPr lang="ru-RU" sz="1400" i="1" dirty="0"/>
              <a:t>ГП «НАЭК «</a:t>
            </a:r>
            <a:r>
              <a:rPr lang="ru-RU" sz="1400" i="1" dirty="0" err="1"/>
              <a:t>Энергоатом</a:t>
            </a:r>
            <a:r>
              <a:rPr lang="ru-RU" sz="1400" i="1" dirty="0"/>
              <a:t>»). </a:t>
            </a:r>
          </a:p>
          <a:p>
            <a:pPr algn="just">
              <a:spcBef>
                <a:spcPct val="5000"/>
              </a:spcBef>
            </a:pPr>
            <a:r>
              <a:rPr lang="ru-RU" sz="1400" i="1" dirty="0"/>
              <a:t>Численность -  </a:t>
            </a:r>
            <a:r>
              <a:rPr lang="en-US" sz="1400" i="1" dirty="0"/>
              <a:t>6,9</a:t>
            </a:r>
            <a:r>
              <a:rPr lang="ru-RU" sz="1400" i="1" dirty="0"/>
              <a:t> тыс. человек.</a:t>
            </a:r>
          </a:p>
          <a:p>
            <a:pPr algn="just">
              <a:spcBef>
                <a:spcPct val="5000"/>
              </a:spcBef>
            </a:pPr>
            <a:r>
              <a:rPr lang="ru-RU" altLang="ru-RU" sz="1400" b="1" i="1" dirty="0" err="1">
                <a:solidFill>
                  <a:srgbClr val="0070C0"/>
                </a:solidFill>
              </a:rPr>
              <a:t>Ривненская</a:t>
            </a:r>
            <a:r>
              <a:rPr lang="ru-RU" altLang="ru-RU" sz="1400" b="1" i="1" dirty="0">
                <a:solidFill>
                  <a:srgbClr val="0070C0"/>
                </a:solidFill>
              </a:rPr>
              <a:t> АЭС </a:t>
            </a:r>
            <a:r>
              <a:rPr lang="ru-RU" sz="1400" i="1" dirty="0"/>
              <a:t>– первая в Украине атомная электростанция с энергетическими водо-водяными реакторами типа ВВЭР-440. РАЭС расположена в </a:t>
            </a:r>
            <a:r>
              <a:rPr lang="ru-RU" sz="1400" i="1" dirty="0" err="1"/>
              <a:t>Ривненской</a:t>
            </a:r>
            <a:r>
              <a:rPr lang="ru-RU" sz="1400" i="1" dirty="0"/>
              <a:t> </a:t>
            </a:r>
            <a:r>
              <a:rPr lang="ru-RU" sz="1400" i="1" dirty="0" err="1"/>
              <a:t>областе</a:t>
            </a:r>
            <a:r>
              <a:rPr lang="ru-RU" sz="1400" i="1" dirty="0"/>
              <a:t> на берегу реки Стырь. Начало строительства – 1973 год. Два энергоблока с реакторами ВВЭР-440 введены в эксплуатацию в 1980 и 1981 годах, а третий, с реактором ВВЭР-1000, — в 1986-м.  Установленная мощность станции - 2835 МВт (2 </a:t>
            </a:r>
            <a:r>
              <a:rPr lang="ru-RU" sz="1400" i="1" dirty="0" err="1"/>
              <a:t>бл</a:t>
            </a:r>
            <a:r>
              <a:rPr lang="ru-RU" sz="1400" i="1" dirty="0"/>
              <a:t>. ВВЭР-1000 и 2 </a:t>
            </a:r>
            <a:r>
              <a:rPr lang="ru-RU" sz="1400" i="1" dirty="0" err="1"/>
              <a:t>бл</a:t>
            </a:r>
            <a:r>
              <a:rPr lang="ru-RU" sz="1400" i="1" dirty="0"/>
              <a:t>. ВВЭР-440).  За 2014  год произведено 18,2 кВтч э/э (21% от  общего производства э/э ГП «НАЭК «</a:t>
            </a:r>
            <a:r>
              <a:rPr lang="ru-RU" sz="1400" i="1" dirty="0" err="1"/>
              <a:t>Энергоатом</a:t>
            </a:r>
            <a:r>
              <a:rPr lang="ru-RU" sz="1400" i="1" dirty="0"/>
              <a:t>»). </a:t>
            </a:r>
          </a:p>
          <a:p>
            <a:pPr algn="just">
              <a:spcBef>
                <a:spcPct val="5000"/>
              </a:spcBef>
            </a:pPr>
            <a:r>
              <a:rPr lang="ru-RU" sz="1400" i="1" dirty="0"/>
              <a:t>Численность – 8 тыс. человек.</a:t>
            </a:r>
          </a:p>
          <a:p>
            <a:pPr algn="just" fontAlgn="base"/>
            <a:r>
              <a:rPr lang="ru-RU" altLang="ru-RU" sz="1400" b="1" i="1" dirty="0">
                <a:solidFill>
                  <a:srgbClr val="0070C0"/>
                </a:solidFill>
              </a:rPr>
              <a:t>Хмельницкая АЭС </a:t>
            </a:r>
            <a:r>
              <a:rPr lang="ru-RU" sz="1400" i="1" dirty="0"/>
              <a:t>– расположена в центральной части Западной Украины на границе трех областей – Хмельницкой, </a:t>
            </a:r>
            <a:r>
              <a:rPr lang="ru-RU" sz="1400" i="1" dirty="0" err="1"/>
              <a:t>Ривненской</a:t>
            </a:r>
            <a:r>
              <a:rPr lang="ru-RU" sz="1400" i="1" dirty="0"/>
              <a:t> и Тернопольской. В 1981 г. началось ее строительство, в конце 1987-го в промышленную эксплуатацию введен первый энергоблок. Подготовлены площадки еще для трех блоков. В 2004 году хмельницкий-2  подключен к объединенной энергосистеме Украины. Установленная мощность станции - 2000 МВт (2 </a:t>
            </a:r>
            <a:r>
              <a:rPr lang="ru-RU" sz="1400" i="1" dirty="0" err="1"/>
              <a:t>бл</a:t>
            </a:r>
            <a:r>
              <a:rPr lang="ru-RU" sz="1400" i="1" dirty="0"/>
              <a:t>. ВВЭР-1000). За 2014 год произведено 10,9 млрд квтч э/э (12% от  общего производства э/</a:t>
            </a:r>
            <a:r>
              <a:rPr lang="ru-RU" sz="1400" i="1" dirty="0" err="1"/>
              <a:t>э</a:t>
            </a:r>
            <a:r>
              <a:rPr lang="ru-RU" sz="1400" i="1" dirty="0"/>
              <a:t>  ГП «НАЭК «</a:t>
            </a:r>
            <a:r>
              <a:rPr lang="ru-RU" sz="1400" i="1" dirty="0" err="1"/>
              <a:t>Энергоатом</a:t>
            </a:r>
            <a:r>
              <a:rPr lang="ru-RU" sz="1400" i="1" dirty="0"/>
              <a:t>»). </a:t>
            </a:r>
          </a:p>
          <a:p>
            <a:pPr algn="just" fontAlgn="base"/>
            <a:r>
              <a:rPr lang="ru-RU" sz="1400" i="1" dirty="0"/>
              <a:t>Численность  - 5,1 тыс. человек</a:t>
            </a:r>
          </a:p>
          <a:p>
            <a:pPr fontAlgn="base"/>
            <a:endParaRPr lang="ru-RU" sz="1000" dirty="0"/>
          </a:p>
          <a:p>
            <a:pPr algn="just">
              <a:spcBef>
                <a:spcPct val="5000"/>
              </a:spcBef>
            </a:pPr>
            <a:endParaRPr lang="ru-RU" sz="1000" b="1" i="1" dirty="0">
              <a:latin typeface="Calibri" pitchFamily="34" charset="0"/>
            </a:endParaRPr>
          </a:p>
          <a:p>
            <a:pPr algn="just">
              <a:spcBef>
                <a:spcPct val="5000"/>
              </a:spcBef>
            </a:pPr>
            <a:endParaRPr lang="ru-RU" sz="1000" dirty="0">
              <a:latin typeface="Calibri" pitchFamily="34" charset="0"/>
            </a:endParaRPr>
          </a:p>
          <a:p>
            <a:pPr algn="just">
              <a:spcBef>
                <a:spcPct val="5000"/>
              </a:spcBef>
            </a:pPr>
            <a:endParaRPr lang="ru-RU" sz="1000" dirty="0">
              <a:latin typeface="Calibri" pitchFamily="34" charset="0"/>
            </a:endParaRPr>
          </a:p>
          <a:p>
            <a:pPr algn="just" fontAlgn="base"/>
            <a:endParaRPr lang="ru-RU" dirty="0"/>
          </a:p>
          <a:p>
            <a:pPr algn="just"/>
            <a:endParaRPr lang="ru-RU" dirty="0">
              <a:latin typeface="Calibri" pitchFamily="34" charset="0"/>
            </a:endParaRPr>
          </a:p>
          <a:p>
            <a:endParaRPr lang="ru-RU" b="1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847110" y="9643094"/>
            <a:ext cx="948996" cy="281826"/>
          </a:xfrm>
        </p:spPr>
        <p:txBody>
          <a:bodyPr/>
          <a:lstStyle/>
          <a:p>
            <a:pPr>
              <a:defRPr/>
            </a:pPr>
            <a:fld id="{B927CE9D-BC39-4AF1-AB88-176DE714C4D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9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8"/>
            <a:ext cx="5438140" cy="1976081"/>
          </a:xfrm>
        </p:spPr>
        <p:txBody>
          <a:bodyPr/>
          <a:lstStyle/>
          <a:p>
            <a:pPr algn="just"/>
            <a:r>
              <a:rPr lang="ru-RU" dirty="0"/>
              <a:t>В Компании на стадии реализации находится </a:t>
            </a:r>
            <a:r>
              <a:rPr lang="ru-RU" dirty="0" smtClean="0"/>
              <a:t>11 </a:t>
            </a:r>
            <a:r>
              <a:rPr lang="ru-RU" dirty="0"/>
              <a:t>основных инвестиционных </a:t>
            </a:r>
            <a:r>
              <a:rPr lang="ru-RU" dirty="0" smtClean="0"/>
              <a:t>проектов общей утвержденной стоимостью - 63,6 млрд </a:t>
            </a:r>
            <a:r>
              <a:rPr lang="ru-RU" dirty="0"/>
              <a:t>грн.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До конца </a:t>
            </a:r>
            <a:r>
              <a:rPr lang="ru-RU" dirty="0"/>
              <a:t>2015 </a:t>
            </a:r>
            <a:r>
              <a:rPr lang="ru-RU" dirty="0" smtClean="0"/>
              <a:t>года планируется завершить строительно-монтажные работы  и ввести в эксплуатацию ОРУ-750 кВ на РАЭС и ХАЭС.</a:t>
            </a:r>
          </a:p>
          <a:p>
            <a:pPr algn="just"/>
            <a:r>
              <a:rPr lang="ru-RU" dirty="0" smtClean="0"/>
              <a:t>На других объектах работы проводятся согласно с утвержденными планами.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слайде указаны 9 проектов, которые мы запланировали реализовать  в период до 2018 года включительно.  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65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32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639950"/>
          </a:xfrm>
        </p:spPr>
        <p:txBody>
          <a:bodyPr/>
          <a:lstStyle/>
          <a:p>
            <a:pPr algn="just"/>
            <a:r>
              <a:rPr lang="ru-RU" dirty="0"/>
              <a:t>Высшим органом управления ГП «НАЭК «</a:t>
            </a:r>
            <a:r>
              <a:rPr lang="ru-RU" dirty="0" err="1"/>
              <a:t>Энергоатом</a:t>
            </a:r>
            <a:r>
              <a:rPr lang="ru-RU" dirty="0"/>
              <a:t>» является Правление. Среди основных полномочий Правления – утверждение программы развития и основных направлений деятельности предприятия в соответствии с основной целью его деятельности</a:t>
            </a:r>
            <a:r>
              <a:rPr lang="ru-RU" dirty="0" smtClean="0"/>
              <a:t>. Члены </a:t>
            </a:r>
            <a:r>
              <a:rPr lang="ru-RU" dirty="0"/>
              <a:t>Правления утверждаются и освобождаются от обязанностей Министерством энергетики и угольной </a:t>
            </a:r>
            <a:r>
              <a:rPr lang="ru-RU" dirty="0" smtClean="0"/>
              <a:t>промышленности Украины.</a:t>
            </a:r>
            <a:endParaRPr lang="en-US" dirty="0" smtClean="0"/>
          </a:p>
          <a:p>
            <a:pPr algn="just"/>
            <a:endParaRPr lang="uk-UA" sz="1000" dirty="0" smtClean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>
                <a:solidFill>
                  <a:prstClr val="black"/>
                </a:solidFill>
              </a:rPr>
              <a:pPr/>
              <a:t>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6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0913" y="4762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5"/>
            <a:ext cx="5438140" cy="2336064"/>
          </a:xfrm>
        </p:spPr>
        <p:txBody>
          <a:bodyPr/>
          <a:lstStyle/>
          <a:p>
            <a:pPr algn="just"/>
            <a:r>
              <a:rPr lang="ru-RU" dirty="0" smtClean="0"/>
              <a:t>К  основным задачам в деятельности Компании относятся:</a:t>
            </a:r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 smtClean="0"/>
              <a:t>безопасное </a:t>
            </a:r>
            <a:r>
              <a:rPr lang="ru-RU" dirty="0"/>
              <a:t>производство  </a:t>
            </a:r>
            <a:r>
              <a:rPr lang="ru-RU" dirty="0" smtClean="0"/>
              <a:t>электроэнергии;</a:t>
            </a:r>
            <a:endParaRPr lang="ru-RU" dirty="0"/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уровня безопасности атомных электростанций на основе внедрения современных технологий, совершенствования характеристик систем </a:t>
            </a:r>
            <a:r>
              <a:rPr lang="ru-RU" dirty="0" smtClean="0"/>
              <a:t>безопасности;</a:t>
            </a:r>
            <a:endParaRPr lang="ru-RU" dirty="0"/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троительство </a:t>
            </a:r>
            <a:r>
              <a:rPr lang="ru-RU" dirty="0"/>
              <a:t>новых и продление  ресурса действующих </a:t>
            </a:r>
            <a:r>
              <a:rPr lang="ru-RU" dirty="0" err="1" smtClean="0"/>
              <a:t>энергомощностей</a:t>
            </a:r>
            <a:r>
              <a:rPr lang="ru-RU" dirty="0" smtClean="0"/>
              <a:t>;</a:t>
            </a:r>
            <a:endParaRPr lang="ru-RU" dirty="0"/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/>
              <a:t>з</a:t>
            </a:r>
            <a:r>
              <a:rPr lang="ru-RU" dirty="0" smtClean="0"/>
              <a:t>акупка </a:t>
            </a:r>
            <a:r>
              <a:rPr lang="ru-RU" dirty="0"/>
              <a:t>свежего и вывоз отработавшего ядерного </a:t>
            </a:r>
            <a:r>
              <a:rPr lang="ru-RU" dirty="0" smtClean="0"/>
              <a:t>топлива;</a:t>
            </a:r>
            <a:endParaRPr lang="ru-RU" dirty="0"/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национальной инфраструктуры обращения </a:t>
            </a:r>
            <a:r>
              <a:rPr lang="ru-RU" dirty="0" smtClean="0"/>
              <a:t>с </a:t>
            </a:r>
            <a:r>
              <a:rPr lang="ru-RU" dirty="0"/>
              <a:t>отработавшим ядерным топливом и </a:t>
            </a:r>
            <a:r>
              <a:rPr lang="ru-RU" dirty="0" smtClean="0"/>
              <a:t>РАО;</a:t>
            </a:r>
            <a:endParaRPr lang="ru-RU" dirty="0"/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/>
              <a:t>ф</a:t>
            </a:r>
            <a:r>
              <a:rPr lang="ru-RU" dirty="0" smtClean="0"/>
              <a:t>изическая </a:t>
            </a:r>
            <a:r>
              <a:rPr lang="ru-RU" dirty="0"/>
              <a:t>защита объектов  атомной </a:t>
            </a:r>
            <a:r>
              <a:rPr lang="ru-RU" dirty="0" smtClean="0"/>
              <a:t>энергетики;</a:t>
            </a:r>
            <a:endParaRPr lang="ru-RU" dirty="0"/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ереподготовка </a:t>
            </a:r>
            <a:r>
              <a:rPr lang="ru-RU" dirty="0"/>
              <a:t>и повышение квалификации персонала</a:t>
            </a:r>
          </a:p>
          <a:p>
            <a:pPr marL="361867" indent="-190456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23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Общая </a:t>
            </a:r>
            <a:r>
              <a:rPr lang="ru-RU" dirty="0"/>
              <a:t>установленная электрическая мощность генерирующего оборудования ГП «НАЭК «</a:t>
            </a:r>
            <a:r>
              <a:rPr lang="ru-RU" dirty="0" err="1"/>
              <a:t>Энергоатом</a:t>
            </a:r>
            <a:r>
              <a:rPr lang="ru-RU" dirty="0"/>
              <a:t>» </a:t>
            </a:r>
            <a:r>
              <a:rPr lang="ru-RU" dirty="0" smtClean="0"/>
              <a:t>составляет 14 </a:t>
            </a:r>
            <a:r>
              <a:rPr lang="ru-RU" dirty="0"/>
              <a:t>148,5 </a:t>
            </a:r>
            <a:r>
              <a:rPr lang="ru-RU" dirty="0" smtClean="0"/>
              <a:t>МВт, из которой:</a:t>
            </a:r>
            <a:endParaRPr lang="ru-RU" dirty="0"/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 smtClean="0"/>
              <a:t>15 </a:t>
            </a:r>
            <a:r>
              <a:rPr lang="ru-RU" dirty="0"/>
              <a:t>энергоблоков АЭС установленной  мощностью 13 835 МВт;</a:t>
            </a:r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 smtClean="0"/>
              <a:t>2 </a:t>
            </a:r>
            <a:r>
              <a:rPr lang="ru-RU" dirty="0"/>
              <a:t>гидроагрегата ТГАЭС установленной мощностью  302 МВт;</a:t>
            </a:r>
          </a:p>
          <a:p>
            <a:pPr marL="361867" indent="-190456" algn="just">
              <a:buFont typeface="Arial" panose="020B0604020202020204" pitchFamily="34" charset="0"/>
              <a:buChar char="•"/>
            </a:pPr>
            <a:r>
              <a:rPr lang="ru-RU" dirty="0" smtClean="0"/>
              <a:t>2 </a:t>
            </a:r>
            <a:r>
              <a:rPr lang="ru-RU" dirty="0"/>
              <a:t>гидроагрегата </a:t>
            </a:r>
            <a:r>
              <a:rPr lang="ru-RU" dirty="0" err="1"/>
              <a:t>АлГЭС</a:t>
            </a:r>
            <a:r>
              <a:rPr lang="ru-RU" dirty="0"/>
              <a:t>  установленной мощностью  11,5 </a:t>
            </a:r>
            <a:r>
              <a:rPr lang="ru-RU" dirty="0" smtClean="0"/>
              <a:t>МВт.</a:t>
            </a:r>
          </a:p>
          <a:p>
            <a:pPr marL="171411" indent="-171411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171411" indent="-171411" algn="just"/>
            <a:r>
              <a:rPr lang="ru-RU" sz="1100" b="1" i="1" u="sng" dirty="0" err="1" smtClean="0"/>
              <a:t>Справочно</a:t>
            </a:r>
            <a:r>
              <a:rPr lang="ru-RU" sz="1100" b="1" i="1" u="sng" dirty="0" smtClean="0"/>
              <a:t>:</a:t>
            </a:r>
          </a:p>
          <a:p>
            <a:pPr algn="just"/>
            <a:r>
              <a:rPr lang="ru-RU" sz="1100" i="1" dirty="0" smtClean="0"/>
              <a:t>Из 15 эксплуатируемых энергоблоков  12  Украина унаследовала от СССР, ещё 3 были  введены в эксплуатацию после распада союза:</a:t>
            </a:r>
          </a:p>
          <a:p>
            <a:pPr algn="just"/>
            <a:r>
              <a:rPr lang="ru-RU" sz="1100" i="1" dirty="0" smtClean="0"/>
              <a:t> — в 1995</a:t>
            </a:r>
            <a:r>
              <a:rPr lang="en-US" sz="1100" i="1" dirty="0" smtClean="0"/>
              <a:t> </a:t>
            </a:r>
            <a:r>
              <a:rPr lang="ru-RU" sz="1100" i="1" dirty="0" smtClean="0"/>
              <a:t>году - на ЗАЭС;</a:t>
            </a:r>
          </a:p>
          <a:p>
            <a:pPr algn="just"/>
            <a:r>
              <a:rPr lang="ru-RU" sz="1100" i="1" dirty="0" smtClean="0"/>
              <a:t>—  в 2004 году - на РАЭС и ХАЭС. </a:t>
            </a:r>
          </a:p>
          <a:p>
            <a:pPr marL="171411" indent="-171411" algn="just"/>
            <a:endParaRPr lang="ru-RU" sz="1100" dirty="0"/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88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7"/>
            <a:ext cx="5438140" cy="2264066"/>
          </a:xfrm>
        </p:spPr>
        <p:txBody>
          <a:bodyPr/>
          <a:lstStyle/>
          <a:p>
            <a:pPr algn="just"/>
            <a:r>
              <a:rPr lang="ru-RU" dirty="0" smtClean="0"/>
              <a:t>В состав ГП «НАЭК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входят 15 обособленных подразделений, основными из которых являются  четыре атомные электростанции.  Остальные 11 обособленных подразделений считаются сервисными и их деятельность,  в основном, направлена на обслуживание  и обеспечение  жизнедеятельности Компании.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соответствии с постановлением Кабинета Министров Украины </a:t>
            </a:r>
            <a:r>
              <a:rPr lang="ru-RU" i="1" dirty="0" smtClean="0"/>
              <a:t>«Об утверждении перечня предприятий, имеющих стратегическое значение для экономики и безопасности государства</a:t>
            </a:r>
            <a:r>
              <a:rPr lang="ru-RU" dirty="0" smtClean="0"/>
              <a:t>» от 23.12.2004 №1734 ГП «НАЭК «</a:t>
            </a:r>
            <a:r>
              <a:rPr lang="ru-RU" dirty="0" err="1" smtClean="0"/>
              <a:t>Энергоатом</a:t>
            </a:r>
            <a:r>
              <a:rPr lang="ru-RU" dirty="0" smtClean="0"/>
              <a:t>» включен в перечень предприятий, имеющих стратегическое значение для экономики и безопасности государства.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73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49697" y="9428166"/>
            <a:ext cx="2946402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1" tIns="45826" rIns="91651" bIns="45826" anchor="b"/>
          <a:lstStyle/>
          <a:p>
            <a:pPr algn="r" defTabSz="910582"/>
            <a:fld id="{2F9DB950-6F00-43A1-8126-FB26CD174693}" type="slidenum">
              <a:rPr lang="ru-RU" sz="1200"/>
              <a:pPr algn="r" defTabSz="910582"/>
              <a:t>7</a:t>
            </a:fld>
            <a:endParaRPr lang="ru-RU" sz="120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6" y="4713299"/>
            <a:ext cx="5887732" cy="1977941"/>
          </a:xfrm>
          <a:noFill/>
          <a:ln/>
        </p:spPr>
        <p:txBody>
          <a:bodyPr/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ru-RU" dirty="0" smtClean="0"/>
              <a:t>В 2014 году доля </a:t>
            </a:r>
            <a:r>
              <a:rPr lang="uk-UA" dirty="0" smtClean="0"/>
              <a:t> ГП </a:t>
            </a:r>
            <a:r>
              <a:rPr lang="ru-RU" dirty="0" smtClean="0"/>
              <a:t>«</a:t>
            </a:r>
            <a:r>
              <a:rPr lang="uk-UA" dirty="0" smtClean="0"/>
              <a:t>НАЭК </a:t>
            </a:r>
            <a:r>
              <a:rPr lang="ru-RU" dirty="0" smtClean="0"/>
              <a:t>«</a:t>
            </a:r>
            <a:r>
              <a:rPr lang="ru-RU" dirty="0" err="1" smtClean="0"/>
              <a:t>Энергоатом</a:t>
            </a:r>
            <a:r>
              <a:rPr lang="ru-RU" dirty="0" smtClean="0"/>
              <a:t>» </a:t>
            </a:r>
            <a:r>
              <a:rPr lang="uk-UA" dirty="0" smtClean="0"/>
              <a:t>в </a:t>
            </a:r>
            <a:r>
              <a:rPr lang="ru-RU" dirty="0" smtClean="0"/>
              <a:t>энергетике Украины составляла:</a:t>
            </a:r>
          </a:p>
          <a:p>
            <a:pPr marL="358693" indent="182522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структуре </a:t>
            </a:r>
            <a:r>
              <a:rPr lang="ru-RU" dirty="0" smtClean="0"/>
              <a:t>генерирующих </a:t>
            </a:r>
            <a:r>
              <a:rPr lang="ru-RU" dirty="0"/>
              <a:t>мощностей </a:t>
            </a:r>
            <a:r>
              <a:rPr lang="ru-RU" dirty="0" smtClean="0"/>
              <a:t>- 26,1%;</a:t>
            </a:r>
          </a:p>
          <a:p>
            <a:pPr marL="358693" indent="182522">
              <a:buFont typeface="Arial" pitchFamily="34" charset="0"/>
              <a:buChar char="•"/>
            </a:pPr>
            <a:r>
              <a:rPr lang="ru-RU" dirty="0" smtClean="0"/>
              <a:t> в общем производстве электроэнергии – 48,7%;</a:t>
            </a:r>
          </a:p>
          <a:p>
            <a:pPr marL="358693" indent="182522">
              <a:buFont typeface="Arial" pitchFamily="34" charset="0"/>
              <a:buChar char="•"/>
            </a:pPr>
            <a:r>
              <a:rPr lang="ru-RU" dirty="0" smtClean="0"/>
              <a:t> в отпущенной в </a:t>
            </a:r>
            <a:r>
              <a:rPr lang="ru-RU" dirty="0" err="1" smtClean="0"/>
              <a:t>Энергорынок</a:t>
            </a:r>
            <a:r>
              <a:rPr lang="ru-RU" dirty="0" smtClean="0"/>
              <a:t> электроэнергии  - 50</a:t>
            </a:r>
            <a:r>
              <a:rPr lang="en-US" dirty="0" smtClean="0"/>
              <a:t>,</a:t>
            </a:r>
            <a:r>
              <a:rPr lang="ru-RU" dirty="0" smtClean="0"/>
              <a:t>2%</a:t>
            </a:r>
          </a:p>
          <a:p>
            <a:endParaRPr lang="ru-RU" dirty="0" smtClean="0"/>
          </a:p>
          <a:p>
            <a:r>
              <a:rPr lang="ru-RU" sz="1100" b="1" i="1" u="sng" dirty="0" err="1" smtClean="0"/>
              <a:t>Справочно</a:t>
            </a:r>
            <a:r>
              <a:rPr lang="ru-RU" sz="1100" b="1" i="1" u="sng" dirty="0" smtClean="0"/>
              <a:t>:</a:t>
            </a:r>
          </a:p>
          <a:p>
            <a:r>
              <a:rPr lang="ru-RU" sz="1100" i="1" dirty="0" smtClean="0"/>
              <a:t>В Украине </a:t>
            </a:r>
            <a:r>
              <a:rPr lang="ru-RU" sz="1100" i="1" dirty="0"/>
              <a:t>в 2014 году </a:t>
            </a:r>
            <a:r>
              <a:rPr lang="ru-RU" sz="1100" i="1" dirty="0" smtClean="0"/>
              <a:t>было произведено 182 </a:t>
            </a:r>
            <a:r>
              <a:rPr lang="ru-RU" sz="1100" i="1" dirty="0" err="1" smtClean="0"/>
              <a:t>млрд</a:t>
            </a:r>
            <a:r>
              <a:rPr lang="ru-RU" sz="1100" i="1" dirty="0" smtClean="0"/>
              <a:t> кВтч электроэнергии, а общий </a:t>
            </a:r>
            <a:r>
              <a:rPr lang="ru-RU" sz="1100" i="1" dirty="0"/>
              <a:t>отпуск электроэнергии </a:t>
            </a:r>
            <a:r>
              <a:rPr lang="ru-RU" sz="1100" i="1" dirty="0" smtClean="0"/>
              <a:t>составил 166 </a:t>
            </a:r>
            <a:r>
              <a:rPr lang="ru-RU" sz="1100" i="1" dirty="0" err="1" smtClean="0"/>
              <a:t>млрд</a:t>
            </a:r>
            <a:r>
              <a:rPr lang="ru-RU" sz="1100" i="1" dirty="0" smtClean="0"/>
              <a:t> кВтч.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69963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6"/>
            <a:ext cx="5438140" cy="34880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dirty="0" smtClean="0"/>
              <a:t>Наша доля в производстве и отпуске электроэнергии по стране длительное время носила достаточно ровный характер и определялась уровнем потребления электроэнергии. Из этого ряда выделяется 2013 год, </a:t>
            </a:r>
            <a:r>
              <a:rPr lang="ru-RU" altLang="ru-RU" dirty="0"/>
              <a:t>когда </a:t>
            </a:r>
            <a:r>
              <a:rPr lang="ru-RU" altLang="ru-RU" dirty="0" smtClean="0"/>
              <a:t>из-за применяемой практики </a:t>
            </a:r>
            <a:r>
              <a:rPr lang="ru-RU" altLang="ru-RU" dirty="0"/>
              <a:t>административного ограничения суммарной </a:t>
            </a:r>
            <a:r>
              <a:rPr lang="ru-RU" altLang="ru-RU" dirty="0" smtClean="0"/>
              <a:t>мощности АЭС в пользу коммерческих структур, значительно возросли </a:t>
            </a:r>
            <a:r>
              <a:rPr lang="ru-RU" altLang="ru-RU" dirty="0"/>
              <a:t>«диспетчерские» </a:t>
            </a:r>
            <a:r>
              <a:rPr lang="ru-RU" altLang="ru-RU" dirty="0" smtClean="0"/>
              <a:t>ограничения атомной генерации. </a:t>
            </a:r>
            <a:r>
              <a:rPr lang="ru-RU" altLang="ru-RU" dirty="0"/>
              <a:t>Вследствие этого </a:t>
            </a:r>
            <a:r>
              <a:rPr lang="ru-RU" altLang="ru-RU" dirty="0" smtClean="0"/>
              <a:t>атомными станциями  в 2013 году было недовыработано 10,3 млрд </a:t>
            </a:r>
            <a:r>
              <a:rPr lang="ru-RU" altLang="ru-RU" dirty="0"/>
              <a:t>кВтч </a:t>
            </a:r>
            <a:r>
              <a:rPr lang="ru-RU" altLang="ru-RU" dirty="0" smtClean="0"/>
              <a:t>электроэнергии.</a:t>
            </a:r>
          </a:p>
          <a:p>
            <a:pPr algn="just"/>
            <a:endParaRPr lang="ru-RU" altLang="ru-RU" dirty="0" smtClean="0"/>
          </a:p>
          <a:p>
            <a:pPr algn="just"/>
            <a:r>
              <a:rPr lang="ru-RU" altLang="ru-RU" dirty="0" smtClean="0"/>
              <a:t>Сегодня из-за военных действий на Донбассе ситуация изменилась. Именно на атомную энергетику возлагаются задачи максимального и надежного обеспечения всех потребителей электроэнергией, поскольку часть тепловой генерации страны отрезана от  объединенной энергосистемы Украины и на тепловых станциях существует значительный дефицит угля. </a:t>
            </a:r>
            <a:endParaRPr lang="ru-RU" altLang="ru-RU" dirty="0"/>
          </a:p>
          <a:p>
            <a:pPr algn="just"/>
            <a:endParaRPr lang="ru-RU" altLang="ru-RU" dirty="0" smtClean="0"/>
          </a:p>
          <a:p>
            <a:pPr algn="just"/>
            <a:r>
              <a:rPr lang="ru-RU" altLang="ru-RU" dirty="0" smtClean="0"/>
              <a:t>В 2014 году </a:t>
            </a:r>
            <a:r>
              <a:rPr lang="ru-RU" altLang="ru-RU" dirty="0"/>
              <a:t>доля электроэнергии ГП «</a:t>
            </a:r>
            <a:r>
              <a:rPr lang="ru-RU" altLang="ru-RU" dirty="0" smtClean="0"/>
              <a:t>НАЭК «</a:t>
            </a:r>
            <a:r>
              <a:rPr lang="ru-RU" altLang="ru-RU" dirty="0" err="1" smtClean="0"/>
              <a:t>Энергоатом</a:t>
            </a:r>
            <a:r>
              <a:rPr lang="ru-RU" altLang="ru-RU" dirty="0" smtClean="0"/>
              <a:t>» в </a:t>
            </a:r>
            <a:r>
              <a:rPr lang="ru-RU" altLang="ru-RU" dirty="0"/>
              <a:t>отечественной </a:t>
            </a:r>
            <a:r>
              <a:rPr lang="ru-RU" altLang="ru-RU" dirty="0" smtClean="0"/>
              <a:t>энергетике в отдельные периоды составляла 65-70%.</a:t>
            </a:r>
          </a:p>
          <a:p>
            <a:pPr algn="just"/>
            <a:r>
              <a:rPr lang="ru-RU" altLang="ru-RU" dirty="0" smtClean="0"/>
              <a:t>В текущем году по результатам </a:t>
            </a:r>
            <a:r>
              <a:rPr lang="en-US" altLang="ru-RU" smtClean="0"/>
              <a:t>9 </a:t>
            </a:r>
            <a:r>
              <a:rPr lang="ru-RU" altLang="ru-RU" smtClean="0"/>
              <a:t>месяцев  </a:t>
            </a:r>
            <a:r>
              <a:rPr lang="ru-RU" altLang="ru-RU" dirty="0" smtClean="0"/>
              <a:t>наша доля в </a:t>
            </a:r>
            <a:r>
              <a:rPr lang="ru-RU" altLang="ru-RU" dirty="0" err="1" smtClean="0"/>
              <a:t>Энергорынке</a:t>
            </a:r>
            <a:r>
              <a:rPr lang="ru-RU" altLang="ru-RU" dirty="0" smtClean="0"/>
              <a:t> составляет  5</a:t>
            </a:r>
            <a:r>
              <a:rPr lang="en-US" altLang="ru-RU" dirty="0" smtClean="0"/>
              <a:t>7</a:t>
            </a:r>
            <a:r>
              <a:rPr lang="ru-RU" altLang="ru-RU" dirty="0" smtClean="0"/>
              <a:t>,</a:t>
            </a:r>
            <a:r>
              <a:rPr lang="en-US" altLang="ru-RU" dirty="0" smtClean="0"/>
              <a:t>1</a:t>
            </a:r>
            <a:r>
              <a:rPr lang="ru-RU" altLang="ru-RU" dirty="0" smtClean="0"/>
              <a:t>%.</a:t>
            </a:r>
          </a:p>
          <a:p>
            <a:pPr algn="just"/>
            <a:endParaRPr lang="ru-RU" alt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7B3929-CEF1-4EB4-8BD2-52725A91475E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6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7"/>
            <a:ext cx="5438140" cy="2480057"/>
          </a:xfrm>
        </p:spPr>
        <p:txBody>
          <a:bodyPr/>
          <a:lstStyle/>
          <a:p>
            <a:pPr algn="just"/>
            <a:r>
              <a:rPr lang="ru-RU" dirty="0" smtClean="0"/>
              <a:t>Производство электроэнергии осуществляется согласно утвержденным </a:t>
            </a:r>
            <a:r>
              <a:rPr lang="ru-RU" dirty="0" err="1" smtClean="0"/>
              <a:t>Минэнергоуголь</a:t>
            </a:r>
            <a:r>
              <a:rPr lang="ru-RU" dirty="0" smtClean="0"/>
              <a:t> планам.  За весь период существования Компании не было случаев невыполнения годового плана.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Нынешнее  снижение производства электроэнергии объясняется выполнением программ по модернизации и продлению срока эксплуатации одновременно на нескольких энергоблоках.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 9 </a:t>
            </a:r>
            <a:r>
              <a:rPr lang="ru-RU" dirty="0"/>
              <a:t>месяцев 2015 года выработано </a:t>
            </a:r>
            <a:r>
              <a:rPr lang="ru-RU" dirty="0" smtClean="0"/>
              <a:t>64,4 млрд </a:t>
            </a:r>
            <a:r>
              <a:rPr lang="ru-RU" dirty="0"/>
              <a:t>кВтч электроэнергии, что больше </a:t>
            </a:r>
            <a:r>
              <a:rPr lang="ru-RU" dirty="0" smtClean="0"/>
              <a:t>на 1,7 млрд кВтч от плана и на 0,4 млрд кВтч по сравнению с аналогичным периодом прошлого года. Плановое </a:t>
            </a:r>
            <a:r>
              <a:rPr lang="ru-RU" dirty="0"/>
              <a:t>задание по производству электроэнергии выполнено на 102,7%.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1BC1-9FB8-4372-BCB6-4DBD0A103067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80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E9A8-9AA2-4E1E-A5D1-F17D1AF4A19D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6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9F13-A142-4AD9-B36F-65D3A638E96D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06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E00-BF24-4406-874F-9843CC99F177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18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32D5-1EDE-481B-8209-5551FDE8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04441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5468-7E09-4A70-87C5-81CE588C57F5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9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6ED0-7C9C-4D30-9D41-6A25F9DF0D68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55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167-6DAE-4F81-8E6D-10C72D6DE93E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42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61B0-6A10-4C04-A592-B5BA7252DFDB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80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DA8-BBE0-47CB-957B-FD77E08E68D7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4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5DF-5CF1-4ADF-9BDF-9A73C922CBF2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426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F405-A71B-416C-904F-0ABF1FBF5CC1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474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F08E-D73E-42E4-B816-315D562BD658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3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48A7-FB26-40C3-8D25-EF333869921C}" type="datetime1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2E90-313D-4C7C-AAF4-0144EE8CDA1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8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2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microsoft.com/office/2007/relationships/hdphoto" Target="../media/hdphoto1.wdp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hyperlink" Target="http://www.energoatom.kiev.ua/ua/separated/skladske_gospodarstvo/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41.jpeg"/><Relationship Id="rId3" Type="http://schemas.openxmlformats.org/officeDocument/2006/relationships/image" Target="../media/image29.jpeg"/><Relationship Id="rId21" Type="http://schemas.openxmlformats.org/officeDocument/2006/relationships/image" Target="../media/image38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3.jpeg"/><Relationship Id="rId17" Type="http://schemas.openxmlformats.org/officeDocument/2006/relationships/hyperlink" Target="//twitter.com/energoatom_ua/status/456431841302421508/photo/1" TargetMode="External"/><Relationship Id="rId25" Type="http://schemas.openxmlformats.org/officeDocument/2006/relationships/hyperlink" Target="http://www.energoatom.kiev.ua/ua/separated/nuclear_complect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jpeg"/><Relationship Id="rId20" Type="http://schemas.openxmlformats.org/officeDocument/2006/relationships/hyperlink" Target="http://www.energoatom.kiev.ua/ua/separated/nuclear_repair/" TargetMode="External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www.energoatom.kiev.ua/ua/separated/stcenter/" TargetMode="External"/><Relationship Id="rId24" Type="http://schemas.openxmlformats.org/officeDocument/2006/relationships/image" Target="../media/image40.gif"/><Relationship Id="rId5" Type="http://schemas.openxmlformats.org/officeDocument/2006/relationships/diagramLayout" Target="../diagrams/layout2.xml"/><Relationship Id="rId15" Type="http://schemas.openxmlformats.org/officeDocument/2006/relationships/hyperlink" Target="http://www.energoatom.kiev.ua/ua/separated/energy_efficiency/" TargetMode="External"/><Relationship Id="rId23" Type="http://schemas.openxmlformats.org/officeDocument/2006/relationships/image" Target="../media/image39.jpeg"/><Relationship Id="rId28" Type="http://schemas.openxmlformats.org/officeDocument/2006/relationships/image" Target="../media/image43.jpeg"/><Relationship Id="rId10" Type="http://schemas.openxmlformats.org/officeDocument/2006/relationships/image" Target="../media/image32.jpeg"/><Relationship Id="rId19" Type="http://schemas.openxmlformats.org/officeDocument/2006/relationships/image" Target="../media/image37.jpeg"/><Relationship Id="rId4" Type="http://schemas.openxmlformats.org/officeDocument/2006/relationships/diagramData" Target="../diagrams/data2.xml"/><Relationship Id="rId9" Type="http://schemas.openxmlformats.org/officeDocument/2006/relationships/image" Target="../media/image31.jpeg"/><Relationship Id="rId14" Type="http://schemas.openxmlformats.org/officeDocument/2006/relationships/image" Target="../media/image34.jpeg"/><Relationship Id="rId22" Type="http://schemas.openxmlformats.org/officeDocument/2006/relationships/hyperlink" Target="http://www.energoatom.kiev.ua/ua/separated/atomprojectengineering/" TargetMode="External"/><Relationship Id="rId27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chart" Target="../charts/chart1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дзаголовок 2"/>
          <p:cNvSpPr>
            <a:spLocks noGrp="1"/>
          </p:cNvSpPr>
          <p:nvPr/>
        </p:nvSpPr>
        <p:spPr>
          <a:xfrm>
            <a:off x="4138414" y="3867239"/>
            <a:ext cx="5029200" cy="797221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</a:pPr>
            <a:endParaRPr lang="ru-RU" sz="2000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88642"/>
            <a:ext cx="9144000" cy="646313"/>
          </a:xfrm>
          <a:prstGeom prst="rect">
            <a:avLst/>
          </a:prstGeom>
          <a:solidFill>
            <a:srgbClr val="009AD0"/>
          </a:solidFill>
        </p:spPr>
        <p:txBody>
          <a:bodyPr wrap="square" lIns="91420" tIns="45711" rIns="91420" bIns="45711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2627786" y="260650"/>
            <a:ext cx="3583115" cy="520624"/>
            <a:chOff x="831850" y="338138"/>
            <a:chExt cx="4643438" cy="638175"/>
          </a:xfrm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337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633" y="82315"/>
            <a:ext cx="885666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ru-RU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Производство электроэнергии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uk-UA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uk-UA" sz="3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Украине</a:t>
            </a:r>
            <a:r>
              <a:rPr lang="uk-UA" sz="3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uk-UA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820150" y="6667501"/>
            <a:ext cx="32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7E5DBA-6C6B-48DB-87BD-F68E3C8A42B1}" type="slidenum">
              <a:rPr lang="uk-UA" sz="1000" smtClean="0">
                <a:solidFill>
                  <a:schemeClr val="bg1"/>
                </a:solidFill>
              </a:rPr>
              <a:pPr algn="r"/>
              <a:t>10</a:t>
            </a:fld>
            <a:endParaRPr lang="uk-UA" sz="1000" dirty="0">
              <a:solidFill>
                <a:schemeClr val="bg1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093380338"/>
              </p:ext>
            </p:extLst>
          </p:nvPr>
        </p:nvGraphicFramePr>
        <p:xfrm>
          <a:off x="0" y="1268760"/>
          <a:ext cx="914400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Прямоугольник 36"/>
          <p:cNvSpPr/>
          <p:nvPr/>
        </p:nvSpPr>
        <p:spPr>
          <a:xfrm rot="16200000">
            <a:off x="-297827" y="3843467"/>
            <a:ext cx="841857" cy="246203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r>
              <a:rPr lang="uk-UA" sz="1000" dirty="0" err="1">
                <a:latin typeface="+mj-lt"/>
              </a:rPr>
              <a:t>млрд</a:t>
            </a:r>
            <a:r>
              <a:rPr lang="uk-UA" sz="1000" dirty="0">
                <a:latin typeface="+mj-lt"/>
              </a:rPr>
              <a:t> </a:t>
            </a:r>
            <a:r>
              <a:rPr lang="uk-UA" sz="1000" dirty="0" err="1">
                <a:latin typeface="+mj-lt"/>
              </a:rPr>
              <a:t>кВтч</a:t>
            </a:r>
            <a:endParaRPr lang="uk-UA" sz="1000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14923" y="1571615"/>
            <a:ext cx="142878" cy="1428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TextBox 2"/>
          <p:cNvSpPr txBox="1"/>
          <p:nvPr/>
        </p:nvSpPr>
        <p:spPr>
          <a:xfrm>
            <a:off x="5429241" y="1500174"/>
            <a:ext cx="571513" cy="214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АЭС</a:t>
            </a:r>
            <a:endParaRPr lang="ru-RU" sz="11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072193" y="1571615"/>
            <a:ext cx="142878" cy="142883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1" name="TextBox 1"/>
          <p:cNvSpPr txBox="1"/>
          <p:nvPr/>
        </p:nvSpPr>
        <p:spPr>
          <a:xfrm>
            <a:off x="6236240" y="1500174"/>
            <a:ext cx="1214466" cy="214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ГЭС и другие</a:t>
            </a:r>
            <a:endParaRPr lang="ru-RU" sz="11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429537" y="1571615"/>
            <a:ext cx="142878" cy="14288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3" name="TextBox 1"/>
          <p:cNvSpPr txBox="1"/>
          <p:nvPr/>
        </p:nvSpPr>
        <p:spPr>
          <a:xfrm>
            <a:off x="7643855" y="1500174"/>
            <a:ext cx="500074" cy="214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ТЭС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0226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194178"/>
              </p:ext>
            </p:extLst>
          </p:nvPr>
        </p:nvGraphicFramePr>
        <p:xfrm>
          <a:off x="38913" y="1124744"/>
          <a:ext cx="4673600" cy="546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581090"/>
              </p:ext>
            </p:extLst>
          </p:nvPr>
        </p:nvGraphicFramePr>
        <p:xfrm>
          <a:off x="4181477" y="1196752"/>
          <a:ext cx="4962525" cy="501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4668" y="6093297"/>
            <a:ext cx="4537075" cy="476898"/>
          </a:xfrm>
          <a:prstGeom prst="rect">
            <a:avLst/>
          </a:prstGeom>
        </p:spPr>
        <p:txBody>
          <a:bodyPr lIns="91281" tIns="45643" rIns="91281" bIns="45643">
            <a:spAutoFit/>
          </a:bodyPr>
          <a:lstStyle/>
          <a:p>
            <a:pPr algn="just">
              <a:lnSpc>
                <a:spcPts val="1499"/>
              </a:lnSpc>
              <a:defRPr/>
            </a:pPr>
            <a:r>
              <a:rPr lang="uk-UA" sz="1400" b="1" dirty="0">
                <a:cs typeface="Arial" pitchFamily="34" charset="0"/>
              </a:rPr>
              <a:t>К</a:t>
            </a:r>
            <a:r>
              <a:rPr lang="ru-RU" sz="1400" b="1" dirty="0">
                <a:cs typeface="Arial" pitchFamily="34" charset="0"/>
              </a:rPr>
              <a:t>ИУМ</a:t>
            </a:r>
            <a:r>
              <a:rPr lang="uk-UA" sz="1400" b="1" dirty="0">
                <a:cs typeface="Arial" pitchFamily="34" charset="0"/>
              </a:rPr>
              <a:t> АЭС в 2014 </a:t>
            </a:r>
            <a:r>
              <a:rPr lang="uk-UA" sz="1400" b="1" dirty="0" err="1">
                <a:cs typeface="Arial" pitchFamily="34" charset="0"/>
              </a:rPr>
              <a:t>году</a:t>
            </a:r>
            <a:r>
              <a:rPr lang="uk-UA" sz="1400" b="1" dirty="0">
                <a:cs typeface="Arial" pitchFamily="34" charset="0"/>
              </a:rPr>
              <a:t> </a:t>
            </a:r>
            <a:r>
              <a:rPr lang="uk-UA" sz="1400" b="1" dirty="0" err="1">
                <a:cs typeface="Arial" pitchFamily="34" charset="0"/>
              </a:rPr>
              <a:t>выше</a:t>
            </a:r>
            <a:r>
              <a:rPr lang="uk-UA" sz="1400" b="1" dirty="0">
                <a:cs typeface="Arial" pitchFamily="34" charset="0"/>
              </a:rPr>
              <a:t> на </a:t>
            </a:r>
            <a:r>
              <a:rPr lang="uk-UA" sz="1400" b="1" dirty="0">
                <a:solidFill>
                  <a:srgbClr val="0070C0"/>
                </a:solidFill>
                <a:cs typeface="Arial" pitchFamily="34" charset="0"/>
              </a:rPr>
              <a:t>4,2%</a:t>
            </a:r>
            <a:r>
              <a:rPr lang="uk-UA" sz="1400" b="1" dirty="0">
                <a:cs typeface="Arial" pitchFamily="34" charset="0"/>
              </a:rPr>
              <a:t> </a:t>
            </a:r>
            <a:r>
              <a:rPr lang="ru-RU" sz="1400" b="1" dirty="0">
                <a:cs typeface="Arial" pitchFamily="34" charset="0"/>
              </a:rPr>
              <a:t>аналогичного показателя 2013 года (68,7%)</a:t>
            </a:r>
            <a:endParaRPr lang="uk-UA" sz="1400" b="1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87388" y="6024520"/>
            <a:ext cx="4432812" cy="707731"/>
          </a:xfrm>
          <a:prstGeom prst="rect">
            <a:avLst/>
          </a:prstGeom>
        </p:spPr>
        <p:txBody>
          <a:bodyPr wrap="square" lIns="91281" tIns="45643" rIns="91281" bIns="45643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ru-RU" sz="1400" b="1" dirty="0">
                <a:cs typeface="Arial" pitchFamily="34" charset="0"/>
              </a:rPr>
              <a:t>Коэффициент готовности несения номинальной электрической нагрузки АЭС в 2014 году  выше на </a:t>
            </a:r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1,4%</a:t>
            </a:r>
            <a:r>
              <a:rPr lang="ru-RU" sz="1400" b="1" dirty="0">
                <a:cs typeface="Arial" pitchFamily="34" charset="0"/>
              </a:rPr>
              <a:t>  показателя 2013 года (</a:t>
            </a:r>
            <a:r>
              <a:rPr lang="ru-RU" sz="1400" i="1" dirty="0">
                <a:cs typeface="Arial" pitchFamily="34" charset="0"/>
              </a:rPr>
              <a:t>78,0%)</a:t>
            </a:r>
            <a:endParaRPr lang="uk-UA" sz="1400" i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1124744"/>
            <a:ext cx="18275" cy="55745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678968" y="188640"/>
            <a:ext cx="770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1" tIns="45643" rIns="91281" bIns="45643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600"/>
              </a:spcBef>
              <a:buNone/>
            </a:pPr>
            <a:r>
              <a:rPr lang="ru-RU" altLang="uk-UA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Показатели эффективности работы энергоблоков АЭС</a:t>
            </a:r>
            <a:endParaRPr lang="uk-UA" altLang="ko-K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8748714" y="6682954"/>
            <a:ext cx="384175" cy="2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1" tIns="45643" rIns="91281" bIns="45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EC518B-1DBB-44BB-8D8D-4D76212979A7}" type="slidenum">
              <a:rPr lang="uk-UA" altLang="uk-UA" sz="1000">
                <a:solidFill>
                  <a:schemeClr val="bg1"/>
                </a:solidFill>
                <a:latin typeface="+mn-lt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uk-UA" altLang="uk-UA" sz="1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280" y="6732271"/>
            <a:ext cx="756580" cy="107583"/>
            <a:chOff x="831850" y="338138"/>
            <a:chExt cx="4643438" cy="6381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Стрелка вправо 27"/>
          <p:cNvSpPr/>
          <p:nvPr/>
        </p:nvSpPr>
        <p:spPr>
          <a:xfrm rot="19621272">
            <a:off x="3250346" y="2198799"/>
            <a:ext cx="1190934" cy="523379"/>
          </a:xfrm>
          <a:prstGeom prst="rightArrow">
            <a:avLst/>
          </a:prstGeom>
          <a:noFill/>
          <a:ln>
            <a:solidFill>
              <a:schemeClr val="accent4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0" tIns="45711" rIns="91420" bIns="4571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увеличение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на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,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30" name="Стрелка вправо 29"/>
          <p:cNvSpPr/>
          <p:nvPr/>
        </p:nvSpPr>
        <p:spPr>
          <a:xfrm rot="19463604">
            <a:off x="7594950" y="2248108"/>
            <a:ext cx="1160368" cy="476863"/>
          </a:xfrm>
          <a:prstGeom prst="rightArrow">
            <a:avLst/>
          </a:prstGeom>
          <a:noFill/>
          <a:ln>
            <a:solidFill>
              <a:schemeClr val="accent4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0" tIns="45711" rIns="91420" bIns="4571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увеличение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на 1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,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cxnSp>
        <p:nvCxnSpPr>
          <p:cNvPr id="9216" name="Прямая соединительная линия 9215"/>
          <p:cNvCxnSpPr/>
          <p:nvPr/>
        </p:nvCxnSpPr>
        <p:spPr>
          <a:xfrm>
            <a:off x="772776" y="2371899"/>
            <a:ext cx="5467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3" name="Rectangle 4"/>
          <p:cNvSpPr>
            <a:spLocks noChangeArrowheads="1"/>
          </p:cNvSpPr>
          <p:nvPr/>
        </p:nvSpPr>
        <p:spPr bwMode="auto">
          <a:xfrm>
            <a:off x="592491" y="5402066"/>
            <a:ext cx="792734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3" tIns="45594" rIns="91193" bIns="45594"/>
          <a:lstStyle>
            <a:lvl1pPr marL="449263" indent="-449263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5000"/>
              </a:lnSpc>
              <a:spcAft>
                <a:spcPct val="10000"/>
              </a:spcAft>
              <a:buFont typeface="Wingdings" panose="05000000000000000000" pitchFamily="2" charset="2"/>
              <a:buChar char="§"/>
            </a:pPr>
            <a:r>
              <a:rPr lang="ru-RU" altLang="ru-RU" sz="1600" b="1" i="1" dirty="0" smtClean="0">
                <a:solidFill>
                  <a:srgbClr val="006699"/>
                </a:solidFill>
                <a:latin typeface="+mn-lt"/>
              </a:rPr>
              <a:t>62</a:t>
            </a:r>
            <a:r>
              <a:rPr lang="ru-RU" altLang="ru-RU" sz="16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ru-RU" altLang="ru-RU" sz="1600" b="1" i="1" dirty="0" smtClean="0">
                <a:latin typeface="+mn-lt"/>
              </a:rPr>
              <a:t>международных  эксперта из</a:t>
            </a:r>
            <a:r>
              <a:rPr lang="ru-RU" altLang="ru-RU" sz="1600" b="1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ru-RU" altLang="ru-RU" sz="1600" b="1" i="1" dirty="0" smtClean="0">
                <a:solidFill>
                  <a:srgbClr val="006699"/>
                </a:solidFill>
                <a:latin typeface="+mn-lt"/>
              </a:rPr>
              <a:t>23-х стран и</a:t>
            </a:r>
            <a:r>
              <a:rPr lang="ru-RU" altLang="ru-RU" sz="1600" b="1" i="1" dirty="0" smtClean="0">
                <a:latin typeface="+mn-lt"/>
              </a:rPr>
              <a:t> международных  организаций</a:t>
            </a:r>
          </a:p>
          <a:p>
            <a:pPr algn="just">
              <a:lnSpc>
                <a:spcPct val="95000"/>
              </a:lnSpc>
              <a:spcAft>
                <a:spcPct val="100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sz="1600" b="1" i="1" dirty="0" smtClean="0">
                <a:solidFill>
                  <a:srgbClr val="006699"/>
                </a:solidFill>
                <a:latin typeface="+mn-lt"/>
              </a:rPr>
              <a:t>32 </a:t>
            </a:r>
            <a:r>
              <a:rPr lang="ru-RU" altLang="ru-RU" sz="1600" b="1" i="1" dirty="0" smtClean="0">
                <a:latin typeface="+mn-lt"/>
              </a:rPr>
              <a:t>сотрудника МАГАТЭ</a:t>
            </a:r>
            <a:endParaRPr lang="ru-RU" altLang="ru-RU" sz="1600" b="1" i="1" dirty="0">
              <a:latin typeface="+mn-lt"/>
            </a:endParaRPr>
          </a:p>
        </p:txBody>
      </p:sp>
      <p:sp>
        <p:nvSpPr>
          <p:cNvPr id="288774" name="Text Box 9"/>
          <p:cNvSpPr txBox="1">
            <a:spLocks noChangeArrowheads="1"/>
          </p:cNvSpPr>
          <p:nvPr/>
        </p:nvSpPr>
        <p:spPr bwMode="auto">
          <a:xfrm>
            <a:off x="8733765" y="6667985"/>
            <a:ext cx="392764" cy="24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3" tIns="45594" rIns="91193" bIns="4559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2E4ACE6F-4152-426A-981F-C2A2772BFE26}" type="slidenum">
              <a:rPr lang="ru-RU" altLang="ru-RU" sz="1000">
                <a:solidFill>
                  <a:prstClr val="white"/>
                </a:solidFill>
                <a:latin typeface="Calibri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ru-RU" alt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8775" name="Rectangle 10"/>
          <p:cNvSpPr>
            <a:spLocks noChangeArrowheads="1"/>
          </p:cNvSpPr>
          <p:nvPr/>
        </p:nvSpPr>
        <p:spPr bwMode="auto">
          <a:xfrm>
            <a:off x="141013" y="5063766"/>
            <a:ext cx="8965090" cy="3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3" tIns="45594" rIns="91193" bIns="4559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latin typeface="+mn-lt"/>
              </a:rPr>
              <a:t>В</a:t>
            </a:r>
            <a:r>
              <a:rPr lang="ru-RU" altLang="ru-RU" sz="1600" b="1" dirty="0" smtClean="0">
                <a:latin typeface="+mn-lt"/>
              </a:rPr>
              <a:t> международной оценке безопасности украинских  АЭС приняли участие:</a:t>
            </a:r>
            <a:endParaRPr lang="ru-RU" altLang="ru-RU" sz="1600" b="1" dirty="0">
              <a:latin typeface="+mn-lt"/>
            </a:endParaRPr>
          </a:p>
        </p:txBody>
      </p:sp>
      <p:sp>
        <p:nvSpPr>
          <p:cNvPr id="288776" name="Rectangle 11"/>
          <p:cNvSpPr>
            <a:spLocks noChangeArrowheads="1"/>
          </p:cNvSpPr>
          <p:nvPr/>
        </p:nvSpPr>
        <p:spPr bwMode="auto">
          <a:xfrm>
            <a:off x="178192" y="3181270"/>
            <a:ext cx="8755942" cy="11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3" tIns="45594" rIns="91193" bIns="4559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latin typeface="+mn-lt"/>
              </a:rPr>
              <a:t>В 2008 - 2009 </a:t>
            </a:r>
            <a:r>
              <a:rPr lang="ru-RU" altLang="ru-RU" sz="1600" b="1" dirty="0" smtClean="0">
                <a:latin typeface="+mn-lt"/>
              </a:rPr>
              <a:t>годах на всех энергоблоках украинских АЭС в рамках совместного проекта Украина–ЕК–МАГАТЭ </a:t>
            </a:r>
            <a:r>
              <a:rPr lang="ru-RU" altLang="ru-RU" sz="1600" b="1" dirty="0" smtClean="0">
                <a:solidFill>
                  <a:srgbClr val="006699"/>
                </a:solidFill>
                <a:latin typeface="+mn-lt"/>
              </a:rPr>
              <a:t>14</a:t>
            </a:r>
            <a:r>
              <a:rPr lang="ru-RU" altLang="ru-RU" sz="16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ru-RU" altLang="ru-RU" sz="1600" b="1" dirty="0" smtClean="0">
                <a:latin typeface="+mn-lt"/>
              </a:rPr>
              <a:t>миссиями экспертов МАГATЭ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ru-RU" altLang="ru-RU" sz="1600" b="1" dirty="0" smtClean="0">
                <a:latin typeface="+mn-lt"/>
              </a:rPr>
              <a:t>была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ru-RU" altLang="ru-RU" sz="1600" b="1" dirty="0" smtClean="0">
                <a:latin typeface="+mn-lt"/>
              </a:rPr>
              <a:t>проведена  уникальная по  масштабам выполненных работ комплексная оценка безопасности всех украинских энергоблоков</a:t>
            </a:r>
            <a:r>
              <a:rPr lang="ru-RU" altLang="ru-RU" sz="1600" dirty="0" smtClean="0">
                <a:latin typeface="+mn-lt"/>
              </a:rPr>
              <a:t>  </a:t>
            </a:r>
            <a:r>
              <a:rPr lang="ru-RU" altLang="ru-RU" sz="1600" b="1" dirty="0" smtClean="0">
                <a:latin typeface="+mn-lt"/>
              </a:rPr>
              <a:t>по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ru-RU" altLang="ru-RU" sz="1600" b="1" dirty="0" smtClean="0">
                <a:latin typeface="+mn-lt"/>
              </a:rPr>
              <a:t>направлениям:  </a:t>
            </a:r>
            <a:endParaRPr lang="ru-RU" altLang="ru-RU" sz="1600" b="1" dirty="0">
              <a:latin typeface="+mn-lt"/>
            </a:endParaRPr>
          </a:p>
        </p:txBody>
      </p:sp>
      <p:sp>
        <p:nvSpPr>
          <p:cNvPr id="288777" name="Rectangle 12"/>
          <p:cNvSpPr>
            <a:spLocks noChangeArrowheads="1"/>
          </p:cNvSpPr>
          <p:nvPr/>
        </p:nvSpPr>
        <p:spPr bwMode="auto">
          <a:xfrm>
            <a:off x="628351" y="4356722"/>
            <a:ext cx="5578469" cy="8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3" tIns="45594" rIns="91193" bIns="45594">
            <a:spAutoFit/>
          </a:bodyPr>
          <a:lstStyle>
            <a:lvl1pPr marL="542925" indent="-542925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altLang="ru-RU" sz="1600" b="1" i="1" dirty="0" smtClean="0">
                <a:latin typeface="+mn-lt"/>
              </a:rPr>
              <a:t>проектная безопасность; 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altLang="ru-RU" sz="1600" b="1" i="1" dirty="0" smtClean="0">
                <a:latin typeface="+mn-lt"/>
              </a:rPr>
              <a:t>эксплуатационная  безопасность; 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altLang="ru-RU" sz="1600" b="1" i="1" dirty="0" smtClean="0">
                <a:latin typeface="+mn-lt"/>
              </a:rPr>
              <a:t>обращение с РАО  и снятие с эксплуатации.</a:t>
            </a:r>
            <a:r>
              <a:rPr lang="ru-RU" altLang="ru-RU" sz="1600" b="1" dirty="0" smtClean="0">
                <a:latin typeface="+mn-lt"/>
              </a:rPr>
              <a:t> </a:t>
            </a:r>
            <a:endParaRPr lang="ru-RU" altLang="ru-RU" sz="1600" b="1" dirty="0">
              <a:latin typeface="+mn-lt"/>
            </a:endParaRPr>
          </a:p>
        </p:txBody>
      </p:sp>
      <p:sp>
        <p:nvSpPr>
          <p:cNvPr id="288778" name="Rectangle 13"/>
          <p:cNvSpPr>
            <a:spLocks noChangeArrowheads="1"/>
          </p:cNvSpPr>
          <p:nvPr/>
        </p:nvSpPr>
        <p:spPr bwMode="auto">
          <a:xfrm>
            <a:off x="132989" y="5949280"/>
            <a:ext cx="8642213" cy="6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3" tIns="45594" rIns="91193" bIns="4559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n-lt"/>
              </a:rPr>
              <a:t>Эксперты МАГАТЭ и Европейской Комиссии установили, </a:t>
            </a:r>
            <a:r>
              <a:rPr lang="ru-RU" altLang="ru-RU" sz="1600" b="1" dirty="0">
                <a:latin typeface="+mn-lt"/>
              </a:rPr>
              <a:t>что </a:t>
            </a:r>
            <a:r>
              <a:rPr lang="ru-RU" altLang="ru-RU" sz="1600" b="1" dirty="0" smtClean="0">
                <a:latin typeface="+mn-lt"/>
              </a:rPr>
              <a:t>энергоблоки </a:t>
            </a:r>
            <a:r>
              <a:rPr lang="ru-RU" altLang="ru-RU" sz="1600" b="1" dirty="0">
                <a:latin typeface="+mn-lt"/>
              </a:rPr>
              <a:t>украинских АЭС </a:t>
            </a:r>
            <a:r>
              <a:rPr lang="ru-RU" altLang="ru-RU" sz="1600" b="1" dirty="0" smtClean="0">
                <a:latin typeface="+mn-lt"/>
              </a:rPr>
              <a:t>соответствуют всем </a:t>
            </a:r>
            <a:r>
              <a:rPr lang="ru-RU" altLang="ru-RU" sz="1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требованиям </a:t>
            </a:r>
            <a:r>
              <a:rPr lang="ru-RU" altLang="ru-RU" sz="1600" b="1" dirty="0" smtClean="0">
                <a:solidFill>
                  <a:srgbClr val="006699"/>
                </a:solidFill>
                <a:latin typeface="+mn-lt"/>
              </a:rPr>
              <a:t>МАГАТЭ </a:t>
            </a:r>
            <a:r>
              <a:rPr lang="ru-RU" altLang="ru-RU" sz="1600" b="1" dirty="0">
                <a:latin typeface="+mn-lt"/>
              </a:rPr>
              <a:t>по </a:t>
            </a:r>
            <a:r>
              <a:rPr lang="ru-RU" altLang="ru-RU" sz="1600" b="1" dirty="0" smtClean="0">
                <a:latin typeface="+mn-lt"/>
              </a:rPr>
              <a:t>ядерной безопасности</a:t>
            </a:r>
            <a:endParaRPr lang="ru-RU" altLang="ru-RU" sz="16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96752"/>
            <a:ext cx="8820590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ru-RU" sz="1600" b="1" dirty="0" smtClean="0">
                <a:cs typeface="Arial" pitchFamily="34" charset="0"/>
              </a:rPr>
              <a:t>             Повышение безопасности является наивысшим</a:t>
            </a:r>
            <a:r>
              <a:rPr lang="uk-UA" sz="1600" b="1" dirty="0" smtClean="0">
                <a:cs typeface="Arial" pitchFamily="34" charset="0"/>
              </a:rPr>
              <a:t>  </a:t>
            </a:r>
            <a:r>
              <a:rPr lang="ru-RU" sz="1600" b="1" dirty="0" smtClean="0">
                <a:cs typeface="Arial" pitchFamily="34" charset="0"/>
              </a:rPr>
              <a:t>приоритетом  </a:t>
            </a:r>
            <a:r>
              <a:rPr lang="uk-UA" sz="1600" b="1" dirty="0" smtClean="0">
                <a:cs typeface="Arial" pitchFamily="34" charset="0"/>
              </a:rPr>
              <a:t>в </a:t>
            </a:r>
            <a:r>
              <a:rPr lang="ru-RU" sz="1600" b="1" dirty="0" smtClean="0">
                <a:cs typeface="Arial" pitchFamily="34" charset="0"/>
              </a:rPr>
              <a:t>деятельности Компании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822" y="1620348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r>
              <a:rPr lang="ru-RU" sz="1600" b="1" dirty="0" smtClean="0">
                <a:solidFill>
                  <a:srgbClr val="0070C0"/>
                </a:solidFill>
                <a:cs typeface="Arial" pitchFamily="34" charset="0"/>
              </a:rPr>
              <a:t>Уровень безопасности позитивно оценивается международными экспертами в течение многих лет :</a:t>
            </a:r>
          </a:p>
          <a:p>
            <a:pPr marL="285750" indent="-285750" algn="just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ru-RU" sz="1600" i="1" dirty="0" smtClean="0">
                <a:cs typeface="Arial" pitchFamily="34" charset="0"/>
              </a:rPr>
              <a:t>на периодических  совещаниях МАГАТЭ по соблюдению положений Конвенции по ядерной безопасности; </a:t>
            </a:r>
          </a:p>
          <a:p>
            <a:pPr marL="285750" indent="-285750" algn="just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ru-RU" sz="1600" i="1" dirty="0" smtClean="0">
                <a:cs typeface="Arial" pitchFamily="34" charset="0"/>
              </a:rPr>
              <a:t>при проведении постоянного мониторинга международными экспертами в рамках международного сотрудничества (при проведении миссий  OSART, ASSET, WANO)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9749" y="4221088"/>
            <a:ext cx="1874530" cy="1396304"/>
          </a:xfrm>
          <a:prstGeom prst="flowChartDocumen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40251" y="195275"/>
            <a:ext cx="8766613" cy="7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145" tIns="45575" rIns="91145" bIns="45575" anchor="ctr"/>
          <a:lstStyle/>
          <a:p>
            <a:pPr algn="ctr">
              <a:lnSpc>
                <a:spcPct val="70000"/>
              </a:lnSpc>
              <a:spcBef>
                <a:spcPts val="600"/>
              </a:spcBef>
              <a:tabLst>
                <a:tab pos="244270" algn="l"/>
              </a:tabLst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Международная оценка безопасности АЭС Украины</a:t>
            </a:r>
            <a:endParaRPr lang="ru-RU" altLang="ru-RU" sz="2800" b="1" dirty="0">
              <a:solidFill>
                <a:srgbClr val="0062AC"/>
              </a:solidFill>
              <a:latin typeface="Bookman Old Style" panose="02050604050505020204" pitchFamily="18" charset="0"/>
              <a:cs typeface="Tahom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4024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349377" y="-269300"/>
            <a:ext cx="184690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lIns="91420" tIns="45711" rIns="91420" bIns="45711" anchor="b">
            <a:spAutoFit/>
          </a:bodyPr>
          <a:lstStyle/>
          <a:p>
            <a:pPr>
              <a:defRPr/>
            </a:pPr>
            <a:endParaRPr lang="uk-UA" dirty="0">
              <a:latin typeface="+mj-lt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349377" y="-269300"/>
            <a:ext cx="184690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lIns="91420" tIns="45711" rIns="91420" bIns="45711" anchor="b">
            <a:spAutoFit/>
          </a:bodyPr>
          <a:lstStyle/>
          <a:p>
            <a:pPr eaLnBrk="0" hangingPunct="0">
              <a:defRPr/>
            </a:pPr>
            <a:endParaRPr lang="uk-UA" dirty="0">
              <a:latin typeface="+mj-lt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349377" y="-269300"/>
            <a:ext cx="184690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lIns="91420" tIns="45711" rIns="91420" bIns="45711" anchor="b">
            <a:spAutoFit/>
          </a:bodyPr>
          <a:lstStyle/>
          <a:p>
            <a:pPr>
              <a:defRPr/>
            </a:pPr>
            <a:endParaRPr lang="uk-UA" dirty="0">
              <a:latin typeface="+mj-lt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349377" y="-269300"/>
            <a:ext cx="184690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lIns="91420" tIns="45711" rIns="91420" bIns="45711" anchor="b">
            <a:spAutoFit/>
          </a:bodyPr>
          <a:lstStyle/>
          <a:p>
            <a:pPr>
              <a:defRPr/>
            </a:pPr>
            <a:endParaRPr lang="uk-UA" dirty="0">
              <a:latin typeface="+mj-lt"/>
            </a:endParaRP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44257" y="104352"/>
            <a:ext cx="9144001" cy="997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программы повышения</a:t>
            </a:r>
            <a:br>
              <a:rPr lang="ru-RU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уровня безопасности  энергоблоков</a:t>
            </a: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70000"/>
              </a:lnSpc>
            </a:pPr>
            <a:r>
              <a:rPr lang="ru-RU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АЭС Украины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603416"/>
              </p:ext>
            </p:extLst>
          </p:nvPr>
        </p:nvGraphicFramePr>
        <p:xfrm>
          <a:off x="57692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971" y="2276872"/>
            <a:ext cx="1618812" cy="33853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uk-UA" sz="1600" b="1" dirty="0">
                <a:solidFill>
                  <a:srgbClr val="8064A2">
                    <a:lumMod val="50000"/>
                  </a:srgbClr>
                </a:solidFill>
                <a:cs typeface="Arial" pitchFamily="34" charset="0"/>
              </a:rPr>
              <a:t>2002-2005 </a:t>
            </a:r>
            <a:r>
              <a:rPr lang="uk-UA" sz="1600" b="1" dirty="0" smtClean="0">
                <a:solidFill>
                  <a:srgbClr val="8064A2">
                    <a:lumMod val="50000"/>
                  </a:srgbClr>
                </a:solidFill>
                <a:cs typeface="Arial" pitchFamily="34" charset="0"/>
              </a:rPr>
              <a:t>гг.</a:t>
            </a:r>
            <a:endParaRPr lang="uk-UA" sz="1600" b="1" dirty="0">
              <a:solidFill>
                <a:srgbClr val="8064A2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8564" y="2236896"/>
            <a:ext cx="1618812" cy="33853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uk-UA" sz="1600" b="1" dirty="0">
                <a:solidFill>
                  <a:srgbClr val="002060"/>
                </a:solidFill>
                <a:cs typeface="Arial" pitchFamily="34" charset="0"/>
              </a:rPr>
              <a:t>2004-2009 </a:t>
            </a:r>
            <a:r>
              <a:rPr lang="uk-UA" sz="1600" b="1" dirty="0" smtClean="0">
                <a:solidFill>
                  <a:srgbClr val="002060"/>
                </a:solidFill>
                <a:cs typeface="Arial" pitchFamily="34" charset="0"/>
              </a:rPr>
              <a:t>гг.</a:t>
            </a:r>
            <a:endParaRPr lang="uk-UA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7397" y="2274997"/>
            <a:ext cx="1618812" cy="33853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uk-UA" sz="1600" b="1" dirty="0">
                <a:solidFill>
                  <a:srgbClr val="0070C0"/>
                </a:solidFill>
                <a:cs typeface="Arial" pitchFamily="34" charset="0"/>
              </a:rPr>
              <a:t>2006-2010 </a:t>
            </a:r>
            <a:r>
              <a:rPr lang="uk-UA" sz="1600" b="1" dirty="0" smtClean="0">
                <a:solidFill>
                  <a:srgbClr val="0070C0"/>
                </a:solidFill>
                <a:cs typeface="Arial" pitchFamily="34" charset="0"/>
              </a:rPr>
              <a:t>гг.</a:t>
            </a:r>
            <a:endParaRPr lang="uk-UA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3157" y="2236896"/>
            <a:ext cx="1618812" cy="33853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2011-2020 гг.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8701099" y="6643281"/>
            <a:ext cx="370380" cy="24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81" tIns="45443" rIns="90881" bIns="45443">
            <a:sp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Font typeface="Arial" charset="0"/>
              <a:buNone/>
              <a:defRPr sz="1300" b="1">
                <a:solidFill>
                  <a:srgbClr val="244D7E"/>
                </a:solidFill>
                <a:latin typeface="Calibri" pitchFamily="34" charset="0"/>
                <a:cs typeface="Calibri" panose="020F0502020204030204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sz="3100"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sz="2600"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sz="2200"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9pPr>
          </a:lstStyle>
          <a:p>
            <a:fld id="{7F65EDFE-5FE1-4399-AA01-DCD05933B0CE}" type="slidenum">
              <a:rPr lang="uk-UA" altLang="ru-RU" sz="1000" b="0">
                <a:solidFill>
                  <a:schemeClr val="bg1"/>
                </a:solidFill>
                <a:latin typeface="+mn-lt"/>
              </a:rPr>
              <a:pPr/>
              <a:t>13</a:t>
            </a:fld>
            <a:endParaRPr lang="uk-UA" altLang="ru-RU" sz="10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738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15988" y="115888"/>
            <a:ext cx="7910512" cy="526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lnSpc>
                <a:spcPct val="80000"/>
              </a:lnSpc>
            </a:pPr>
            <a:endParaRPr lang="uk-UA" sz="3400" b="1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0291" y="143064"/>
            <a:ext cx="8857921" cy="837664"/>
          </a:xfrm>
          <a:prstGeom prst="rect">
            <a:avLst/>
          </a:prstGeom>
        </p:spPr>
        <p:txBody>
          <a:bodyPr vert="horz" lIns="91420" tIns="45711" rIns="91420" bIns="45711" rtlCol="0" anchor="ctr">
            <a:noAutofit/>
          </a:bodyPr>
          <a:lstStyle>
            <a:defPPr>
              <a:defRPr lang="uk-UA"/>
            </a:defPPr>
            <a:lvl1pPr algn="ctr">
              <a:lnSpc>
                <a:spcPts val="3000"/>
              </a:lnSpc>
              <a:spcBef>
                <a:spcPct val="0"/>
              </a:spcBef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800" dirty="0" smtClean="0"/>
              <a:t>Комплексная </a:t>
            </a:r>
            <a:r>
              <a:rPr lang="ru-RU" sz="2400" dirty="0" smtClean="0"/>
              <a:t>(сводная</a:t>
            </a:r>
            <a:r>
              <a:rPr lang="ru-RU" sz="2800" dirty="0" smtClean="0"/>
              <a:t>) программа повышения уровня безопасности энергоблоков </a:t>
            </a:r>
            <a:endParaRPr lang="en-US" sz="2800" dirty="0" smtClean="0"/>
          </a:p>
          <a:p>
            <a:pPr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800" dirty="0" smtClean="0"/>
              <a:t>АЭС Украины</a:t>
            </a:r>
            <a:endParaRPr lang="ru-RU" sz="2800" dirty="0"/>
          </a:p>
        </p:txBody>
      </p:sp>
      <p:grpSp>
        <p:nvGrpSpPr>
          <p:cNvPr id="4" name="Группа 13"/>
          <p:cNvGrpSpPr/>
          <p:nvPr/>
        </p:nvGrpSpPr>
        <p:grpSpPr>
          <a:xfrm>
            <a:off x="28280" y="6732271"/>
            <a:ext cx="756580" cy="107583"/>
            <a:chOff x="831850" y="338138"/>
            <a:chExt cx="4643438" cy="638175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6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9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13" name="Рамка 12"/>
          <p:cNvSpPr/>
          <p:nvPr/>
        </p:nvSpPr>
        <p:spPr>
          <a:xfrm>
            <a:off x="521938" y="2305735"/>
            <a:ext cx="2332953" cy="2148841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1101238" y="3613504"/>
            <a:ext cx="3509011" cy="321319"/>
          </a:xfrm>
          <a:custGeom>
            <a:avLst/>
            <a:gdLst>
              <a:gd name="connsiteX0" fmla="*/ 0 w 3509011"/>
              <a:gd name="connsiteY0" fmla="*/ 0 h 321319"/>
              <a:gd name="connsiteX1" fmla="*/ 3509011 w 3509011"/>
              <a:gd name="connsiteY1" fmla="*/ 0 h 321319"/>
              <a:gd name="connsiteX2" fmla="*/ 3509011 w 3509011"/>
              <a:gd name="connsiteY2" fmla="*/ 321319 h 321319"/>
              <a:gd name="connsiteX3" fmla="*/ 0 w 3509011"/>
              <a:gd name="connsiteY3" fmla="*/ 321319 h 321319"/>
              <a:gd name="connsiteX4" fmla="*/ 0 w 3509011"/>
              <a:gd name="connsiteY4" fmla="*/ 0 h 3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011" h="321319">
                <a:moveTo>
                  <a:pt x="0" y="0"/>
                </a:moveTo>
                <a:lnTo>
                  <a:pt x="3509011" y="0"/>
                </a:lnTo>
                <a:lnTo>
                  <a:pt x="3509011" y="321319"/>
                </a:lnTo>
                <a:lnTo>
                  <a:pt x="0" y="321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11" tIns="53329" rIns="142211" bIns="53329" numCol="1" spcCol="1270" anchor="ctr" anchorCtr="0">
            <a:noAutofit/>
          </a:bodyPr>
          <a:lstStyle/>
          <a:p>
            <a:pPr defTabSz="6221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dirty="0"/>
              <a:t> 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95300" y="4672786"/>
            <a:ext cx="7561632" cy="16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1420" tIns="45711" rIns="91420" bIns="45711">
            <a:spAutoFit/>
          </a:bodyPr>
          <a:lstStyle/>
          <a:p>
            <a:pPr marL="441234" indent="-441234" algn="just" fontAlgn="base">
              <a:spcBef>
                <a:spcPts val="6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Финансирование за счет бюджетных средств не предусмотрено</a:t>
            </a:r>
          </a:p>
          <a:p>
            <a:pPr marL="441234" indent="-441234" algn="just" fontAlgn="base">
              <a:spcBef>
                <a:spcPts val="6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Программа финансируется за собственные средства Компании</a:t>
            </a:r>
          </a:p>
          <a:p>
            <a:pPr marL="441234" indent="-441234" algn="just" fontAlgn="base">
              <a:spcBef>
                <a:spcPts val="6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tabLst>
                <a:tab pos="799934" algn="l"/>
              </a:tabLst>
            </a:pPr>
            <a:r>
              <a:rPr lang="ru-RU" altLang="ja-JP" b="1" dirty="0" smtClean="0">
                <a:solidFill>
                  <a:srgbClr val="000000"/>
                </a:solidFill>
                <a:cs typeface="Arial" pitchFamily="34" charset="0"/>
              </a:rPr>
              <a:t>Начиная с 2015 года, финансирование Программы осуществляется за счет собственных средств ГП «НАЭК «</a:t>
            </a:r>
            <a:r>
              <a:rPr lang="ru-RU" altLang="ja-JP" b="1" dirty="0" err="1" smtClean="0">
                <a:solidFill>
                  <a:srgbClr val="000000"/>
                </a:solidFill>
                <a:cs typeface="Arial" pitchFamily="34" charset="0"/>
              </a:rPr>
              <a:t>Энергоатом</a:t>
            </a:r>
            <a:r>
              <a:rPr lang="ru-RU" altLang="ja-JP" b="1" dirty="0" smtClean="0">
                <a:solidFill>
                  <a:srgbClr val="000000"/>
                </a:solidFill>
                <a:cs typeface="Arial" pitchFamily="34" charset="0"/>
              </a:rPr>
              <a:t>» и кредитных средств ЕБРР/Евратом   </a:t>
            </a:r>
            <a:r>
              <a:rPr lang="ru-RU" altLang="ja-JP" b="1" spc="-100" dirty="0" smtClean="0">
                <a:cs typeface="Arial" pitchFamily="34" charset="0"/>
              </a:rPr>
              <a:t> </a:t>
            </a:r>
            <a:endParaRPr lang="ru-RU" altLang="ja-JP" b="1" spc="-100" dirty="0"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03775" y="2004553"/>
            <a:ext cx="6154436" cy="106694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285690" indent="-285690" algn="just">
              <a:lnSpc>
                <a:spcPts val="1899"/>
              </a:lnSpc>
              <a:spcBef>
                <a:spcPts val="600"/>
              </a:spcBef>
              <a:spcAft>
                <a:spcPct val="20000"/>
              </a:spcAft>
              <a:buClr>
                <a:srgbClr val="0070C0"/>
              </a:buClr>
              <a:buFont typeface="Wingdings" pitchFamily="2" charset="2"/>
              <a:buChar char="§"/>
              <a:tabLst>
                <a:tab pos="799934" algn="l"/>
              </a:tabLst>
            </a:pPr>
            <a:r>
              <a:rPr lang="ru-RU" altLang="ja-JP" b="1" dirty="0" smtClean="0">
                <a:solidFill>
                  <a:srgbClr val="003399"/>
                </a:solidFill>
                <a:cs typeface="Calibri" pitchFamily="34" charset="0"/>
              </a:rPr>
              <a:t>утверждена </a:t>
            </a:r>
            <a:r>
              <a:rPr lang="ru-RU" altLang="ja-JP" b="1" dirty="0" smtClean="0">
                <a:cs typeface="Arial" pitchFamily="34" charset="0"/>
              </a:rPr>
              <a:t>постановлением КМУ</a:t>
            </a:r>
            <a:r>
              <a:rPr lang="ru-RU" altLang="ja-JP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altLang="ja-JP" b="1" dirty="0" smtClean="0">
                <a:cs typeface="Arial" pitchFamily="34" charset="0"/>
              </a:rPr>
              <a:t>от 07.12.2011 №1270 </a:t>
            </a:r>
            <a:r>
              <a:rPr lang="ru-RU" altLang="ja-JP" i="1" dirty="0" smtClean="0">
                <a:cs typeface="Arial" pitchFamily="34" charset="0"/>
              </a:rPr>
              <a:t>«Об утверждении Комплексной (сводной) программы повышения уровня безопасности энергоблоков атомных электростанций» 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24744"/>
            <a:ext cx="8924925" cy="823284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just">
              <a:lnSpc>
                <a:spcPts val="1899"/>
              </a:lnSpc>
              <a:spcBef>
                <a:spcPts val="600"/>
              </a:spcBef>
            </a:pPr>
            <a:r>
              <a:rPr lang="ru-RU" b="1" dirty="0">
                <a:cs typeface="Arial" pitchFamily="34" charset="0"/>
              </a:rPr>
              <a:t>Основной программой, в рамках которой обеспечивается надежность и безопасность украинских энергоблоков, является </a:t>
            </a:r>
            <a:r>
              <a:rPr lang="ru-RU" b="1" dirty="0">
                <a:solidFill>
                  <a:srgbClr val="003399"/>
                </a:solidFill>
                <a:cs typeface="Calibri" pitchFamily="34" charset="0"/>
              </a:rPr>
              <a:t>Комплексная (сводная) программа повышения безопасности энергоблоков АЭС (КСПБ):</a:t>
            </a:r>
            <a:endParaRPr lang="uk-UA" b="1" dirty="0">
              <a:solidFill>
                <a:srgbClr val="003399"/>
              </a:solidFill>
              <a:cs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1" y="2097708"/>
            <a:ext cx="2527620" cy="1882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1902" y="3857089"/>
            <a:ext cx="2365031" cy="52320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ru-RU" sz="1400" b="1" dirty="0" smtClean="0"/>
              <a:t>Общая стоимость </a:t>
            </a:r>
            <a:endParaRPr lang="ru-RU" sz="1400" b="1" dirty="0"/>
          </a:p>
          <a:p>
            <a:r>
              <a:rPr lang="ru-RU" sz="1400" b="1" dirty="0" smtClean="0"/>
              <a:t>программы </a:t>
            </a:r>
            <a:r>
              <a:rPr lang="ru-RU" sz="1400" b="1" dirty="0"/>
              <a:t>- </a:t>
            </a:r>
            <a:r>
              <a:rPr lang="ru-RU" sz="1400" b="1" dirty="0">
                <a:solidFill>
                  <a:srgbClr val="C00000"/>
                </a:solidFill>
              </a:rPr>
              <a:t>20,1 млрд грн</a:t>
            </a:r>
            <a:r>
              <a:rPr lang="ru-RU" sz="1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59832" y="3284985"/>
            <a:ext cx="6084168" cy="697609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indent="-285690" algn="just" defTabSz="913548" fontAlgn="base">
              <a:spcBef>
                <a:spcPts val="4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К 2020 году планируется выполнить </a:t>
            </a:r>
            <a:r>
              <a:rPr lang="ru-RU" b="1" dirty="0" smtClean="0">
                <a:solidFill>
                  <a:srgbClr val="003399"/>
                </a:solidFill>
                <a:cs typeface="Calibri" pitchFamily="34" charset="0"/>
              </a:rPr>
              <a:t>1265 мероприятий</a:t>
            </a:r>
          </a:p>
          <a:p>
            <a:pPr marL="285690" indent="-285690" algn="just" defTabSz="680896" fontAlgn="base">
              <a:spcBef>
                <a:spcPts val="4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Уже выполнено</a:t>
            </a:r>
            <a:r>
              <a:rPr lang="ru-RU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cs typeface="Calibri" pitchFamily="34" charset="0"/>
              </a:rPr>
              <a:t>584</a:t>
            </a:r>
            <a:r>
              <a:rPr lang="ru-RU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cs typeface="Calibri" pitchFamily="34" charset="0"/>
              </a:rPr>
              <a:t>мероприятий</a:t>
            </a:r>
            <a:r>
              <a:rPr lang="ru-RU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cs typeface="Arial" pitchFamily="34" charset="0"/>
              </a:rPr>
              <a:t>(46,2%)</a:t>
            </a:r>
            <a:r>
              <a:rPr lang="ru-RU" i="1" kern="0" dirty="0" smtClean="0">
                <a:solidFill>
                  <a:srgbClr val="000000"/>
                </a:solidFill>
              </a:rPr>
              <a:t> </a:t>
            </a:r>
            <a:endParaRPr lang="ru-RU" i="1" kern="0" dirty="0">
              <a:solidFill>
                <a:srgbClr val="0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1170"/>
            <a:ext cx="1314326" cy="141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8701099" y="6643281"/>
            <a:ext cx="370380" cy="24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81" tIns="45443" rIns="90881" bIns="45443">
            <a:sp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Font typeface="Arial" charset="0"/>
              <a:buNone/>
              <a:defRPr sz="1300" b="1">
                <a:solidFill>
                  <a:srgbClr val="244D7E"/>
                </a:solidFill>
                <a:latin typeface="Calibri" pitchFamily="34" charset="0"/>
                <a:cs typeface="Calibri" panose="020F0502020204030204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sz="3100"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sz="2600"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sz="2200"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9pPr>
          </a:lstStyle>
          <a:p>
            <a:fld id="{7F65EDFE-5FE1-4399-AA01-DCD05933B0CE}" type="slidenum">
              <a:rPr lang="uk-UA" altLang="ru-RU" sz="1000" b="0">
                <a:solidFill>
                  <a:schemeClr val="bg1"/>
                </a:solidFill>
                <a:latin typeface="+mn-lt"/>
              </a:rPr>
              <a:pPr/>
              <a:t>14</a:t>
            </a:fld>
            <a:endParaRPr lang="uk-UA" altLang="ru-RU" sz="10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74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с одним скругленным углом 33"/>
          <p:cNvSpPr/>
          <p:nvPr/>
        </p:nvSpPr>
        <p:spPr>
          <a:xfrm>
            <a:off x="540941" y="786210"/>
            <a:ext cx="8064573" cy="738328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588" tIns="45296" rIns="90588" bIns="45296" rtlCol="0" anchor="ctr"/>
          <a:lstStyle/>
          <a:p>
            <a:pPr algn="ctr">
              <a:lnSpc>
                <a:spcPts val="2449"/>
              </a:lnSpc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ксплуатации находится 15 энергоблоков АЭС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-50276" y="86989"/>
            <a:ext cx="9116941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88" tIns="45296" rIns="90588" bIns="45296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1499">
              <a:lnSpc>
                <a:spcPct val="70000"/>
              </a:lnSpc>
              <a:tabLst>
                <a:tab pos="241727" algn="l"/>
              </a:tabLst>
              <a:defRPr/>
            </a:pPr>
            <a:r>
              <a:rPr lang="ru-RU" altLang="ko-KR" sz="2800" dirty="0" smtClean="0">
                <a:solidFill>
                  <a:schemeClr val="bg1"/>
                </a:solidFill>
              </a:rPr>
              <a:t>Продление срока эксплуатации действующих  </a:t>
            </a:r>
            <a:br>
              <a:rPr lang="ru-RU" altLang="ko-KR" sz="2800" dirty="0" smtClean="0">
                <a:solidFill>
                  <a:schemeClr val="bg1"/>
                </a:solidFill>
              </a:rPr>
            </a:br>
            <a:r>
              <a:rPr lang="ru-RU" altLang="ko-KR" sz="2800" dirty="0" smtClean="0">
                <a:solidFill>
                  <a:schemeClr val="bg1"/>
                </a:solidFill>
              </a:rPr>
              <a:t> энергоблоков АЭС Украины</a:t>
            </a:r>
            <a:endParaRPr lang="ru-RU" altLang="ko-KR" sz="28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20150" y="6667546"/>
            <a:ext cx="323850" cy="245436"/>
          </a:xfrm>
          <a:prstGeom prst="rect">
            <a:avLst/>
          </a:prstGeom>
          <a:noFill/>
        </p:spPr>
        <p:txBody>
          <a:bodyPr wrap="square" lIns="90656" tIns="45331" rIns="90656" bIns="45331" rtlCol="0">
            <a:spAutoFit/>
          </a:bodyPr>
          <a:lstStyle/>
          <a:p>
            <a:pPr algn="r"/>
            <a:fld id="{F27E5DBA-6C6B-48DB-87BD-F68E3C8A42B1}" type="slidenum">
              <a:rPr lang="uk-UA" sz="1000">
                <a:solidFill>
                  <a:schemeClr val="bg1"/>
                </a:solidFill>
              </a:rPr>
              <a:pPr algn="r"/>
              <a:t>15</a:t>
            </a:fld>
            <a:endParaRPr lang="uk-UA" sz="10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64089" y="1711178"/>
            <a:ext cx="3779909" cy="4440680"/>
            <a:chOff x="102494" y="2355689"/>
            <a:chExt cx="4293085" cy="4697664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3" name="Группа 2"/>
            <p:cNvGrpSpPr/>
            <p:nvPr/>
          </p:nvGrpSpPr>
          <p:grpSpPr>
            <a:xfrm>
              <a:off x="1910285" y="6021126"/>
              <a:ext cx="2397462" cy="998753"/>
              <a:chOff x="4725854" y="5751329"/>
              <a:chExt cx="2110881" cy="944117"/>
            </a:xfrm>
            <a:grpFill/>
          </p:grpSpPr>
          <p:sp>
            <p:nvSpPr>
              <p:cNvPr id="13" name="Полилиния 12"/>
              <p:cNvSpPr/>
              <p:nvPr/>
            </p:nvSpPr>
            <p:spPr>
              <a:xfrm>
                <a:off x="4725854" y="5751329"/>
                <a:ext cx="2110881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ЗАЭС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№6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4725854" y="6094229"/>
                <a:ext cx="2110881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ХАЭС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№2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4725854" y="6407446"/>
                <a:ext cx="2110881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РАЭС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№4</a:t>
                </a:r>
                <a:r>
                  <a:rPr lang="uk-UA" sz="1400" b="1" dirty="0">
                    <a:solidFill>
                      <a:schemeClr val="accent4">
                        <a:lumMod val="50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1910283" y="3818863"/>
              <a:ext cx="2485296" cy="2068004"/>
              <a:chOff x="4715224" y="3652949"/>
              <a:chExt cx="2188216" cy="1954875"/>
            </a:xfrm>
            <a:grpFill/>
          </p:grpSpPr>
          <p:sp>
            <p:nvSpPr>
              <p:cNvPr id="8" name="Полилиния 7"/>
              <p:cNvSpPr/>
              <p:nvPr/>
            </p:nvSpPr>
            <p:spPr>
              <a:xfrm>
                <a:off x="4715225" y="3652949"/>
                <a:ext cx="2110881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ЗАЭС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№3 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4715225" y="3995849"/>
                <a:ext cx="2110881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ЗАЭС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№4 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4715225" y="4319699"/>
                <a:ext cx="2110881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ЗАЭС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№5 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4715225" y="4653075"/>
                <a:ext cx="2110881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ХАЭС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№1 </a:t>
                </a:r>
                <a:r>
                  <a:rPr lang="uk-UA" sz="1400" b="1" dirty="0">
                    <a:solidFill>
                      <a:schemeClr val="accent4">
                        <a:lumMod val="50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4715225" y="4986449"/>
                <a:ext cx="2110881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РАЭС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№3  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4715224" y="5319824"/>
                <a:ext cx="2188216" cy="288000"/>
              </a:xfrm>
              <a:custGeom>
                <a:avLst/>
                <a:gdLst>
                  <a:gd name="connsiteX0" fmla="*/ 0 w 4114427"/>
                  <a:gd name="connsiteY0" fmla="*/ 0 h 577979"/>
                  <a:gd name="connsiteX1" fmla="*/ 4114427 w 4114427"/>
                  <a:gd name="connsiteY1" fmla="*/ 0 h 577979"/>
                  <a:gd name="connsiteX2" fmla="*/ 4114427 w 4114427"/>
                  <a:gd name="connsiteY2" fmla="*/ 577979 h 577979"/>
                  <a:gd name="connsiteX3" fmla="*/ 0 w 4114427"/>
                  <a:gd name="connsiteY3" fmla="*/ 577979 h 577979"/>
                  <a:gd name="connsiteX4" fmla="*/ 0 w 4114427"/>
                  <a:gd name="connsiteY4" fmla="*/ 0 h 57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427" h="577979">
                    <a:moveTo>
                      <a:pt x="0" y="0"/>
                    </a:moveTo>
                    <a:lnTo>
                      <a:pt x="4114427" y="0"/>
                    </a:lnTo>
                    <a:lnTo>
                      <a:pt x="4114427" y="577979"/>
                    </a:lnTo>
                    <a:lnTo>
                      <a:pt x="0" y="5779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922" tIns="41880" rIns="41880" bIns="41880" numCol="1" spcCol="1270" anchor="ctr" anchorCtr="0">
                <a:noAutofit/>
              </a:bodyPr>
              <a:lstStyle/>
              <a:p>
                <a:pPr defTabSz="484566">
                  <a:lnSpc>
                    <a:spcPts val="1100"/>
                  </a:lnSpc>
                </a:pPr>
                <a:r>
                  <a:rPr lang="uk-UA" sz="1400" b="1" dirty="0" smtClean="0">
                    <a:solidFill>
                      <a:srgbClr val="006600"/>
                    </a:solidFill>
                    <a:cs typeface="Arial" pitchFamily="34" charset="0"/>
                  </a:rPr>
                  <a:t>ЮУАЭС </a:t>
                </a:r>
                <a:r>
                  <a:rPr lang="uk-UA" sz="1400" b="1" dirty="0">
                    <a:solidFill>
                      <a:srgbClr val="006600"/>
                    </a:solidFill>
                    <a:cs typeface="Arial" pitchFamily="34" charset="0"/>
                  </a:rPr>
                  <a:t>- №3 </a:t>
                </a:r>
                <a:r>
                  <a:rPr lang="uk-UA" sz="1200" dirty="0" smtClean="0">
                    <a:solidFill>
                      <a:schemeClr val="tx1"/>
                    </a:solidFill>
                    <a:cs typeface="Arial" pitchFamily="34" charset="0"/>
                  </a:rPr>
                  <a:t>ВВЭР-1000/320</a:t>
                </a:r>
                <a:endParaRPr lang="uk-UA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102494" y="6021126"/>
              <a:ext cx="1686143" cy="1032227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906" tIns="180971" rIns="183906" bIns="180971" numCol="1" spcCol="1400" anchor="ctr" anchorCtr="0">
              <a:noAutofit/>
            </a:bodyPr>
            <a:lstStyle/>
            <a:p>
              <a:pPr algn="ctr" defTabSz="572677">
                <a:lnSpc>
                  <a:spcPts val="12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cs typeface="Arial" pitchFamily="34" charset="0"/>
                </a:rPr>
                <a:t>срок эксплуатации заканчивается после </a:t>
              </a:r>
              <a:br>
                <a:rPr lang="ru-RU" sz="1400" b="1" dirty="0" smtClean="0">
                  <a:solidFill>
                    <a:srgbClr val="006600"/>
                  </a:solidFill>
                  <a:cs typeface="Arial" pitchFamily="34" charset="0"/>
                </a:rPr>
              </a:br>
              <a:r>
                <a:rPr lang="ru-RU" sz="1400" b="1" dirty="0" smtClean="0">
                  <a:solidFill>
                    <a:srgbClr val="006600"/>
                  </a:solidFill>
                  <a:cs typeface="Arial" pitchFamily="34" charset="0"/>
                </a:rPr>
                <a:t>2020 года</a:t>
              </a:r>
              <a:br>
                <a:rPr lang="ru-RU" sz="1400" b="1" dirty="0" smtClean="0">
                  <a:solidFill>
                    <a:srgbClr val="006600"/>
                  </a:solidFill>
                  <a:cs typeface="Arial" pitchFamily="34" charset="0"/>
                </a:rPr>
              </a:br>
              <a:r>
                <a:rPr lang="ru-RU" sz="1200" i="1" dirty="0" smtClean="0">
                  <a:solidFill>
                    <a:srgbClr val="006600"/>
                  </a:solidFill>
                  <a:cs typeface="Arial" pitchFamily="34" charset="0"/>
                </a:rPr>
                <a:t>(3 энергоблока)</a:t>
              </a:r>
              <a:endParaRPr lang="ru-RU" sz="1200" i="1" dirty="0">
                <a:solidFill>
                  <a:srgbClr val="006600"/>
                </a:solidFill>
                <a:cs typeface="Arial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2494" y="3807464"/>
              <a:ext cx="1698258" cy="2090803"/>
            </a:xfrm>
            <a:prstGeom prst="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906" tIns="180971" rIns="183906" bIns="180971" numCol="1" spcCol="1400" anchor="ctr" anchorCtr="0">
              <a:noAutofit/>
            </a:bodyPr>
            <a:lstStyle/>
            <a:p>
              <a:pPr algn="ctr" defTabSz="572677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006600"/>
                  </a:solidFill>
                  <a:cs typeface="Arial" pitchFamily="34" charset="0"/>
                </a:rPr>
                <a:t>срок эксплуатации заканчивается до 2020 года</a:t>
              </a:r>
              <a:br>
                <a:rPr lang="ru-RU" sz="1400" b="1" dirty="0" smtClean="0">
                  <a:solidFill>
                    <a:srgbClr val="006600"/>
                  </a:solidFill>
                  <a:cs typeface="Arial" pitchFamily="34" charset="0"/>
                </a:rPr>
              </a:br>
              <a:r>
                <a:rPr lang="ru-RU" sz="1200" i="1" dirty="0" smtClean="0">
                  <a:solidFill>
                    <a:srgbClr val="006600"/>
                  </a:solidFill>
                  <a:cs typeface="Arial" pitchFamily="34" charset="0"/>
                </a:rPr>
                <a:t>(6 энергоблоков)</a:t>
              </a:r>
              <a:endParaRPr lang="ru-RU" sz="1200" i="1" dirty="0">
                <a:solidFill>
                  <a:srgbClr val="006600"/>
                </a:solidFill>
                <a:cs typeface="Arial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080236" y="2355689"/>
              <a:ext cx="1757694" cy="1308631"/>
              <a:chOff x="2400503" y="2361638"/>
              <a:chExt cx="1547588" cy="1237043"/>
            </a:xfrm>
            <a:grpFill/>
          </p:grpSpPr>
          <p:sp>
            <p:nvSpPr>
              <p:cNvPr id="5" name="Выноска со стрелкой вправо 4"/>
              <p:cNvSpPr/>
              <p:nvPr/>
            </p:nvSpPr>
            <p:spPr>
              <a:xfrm rot="5400000">
                <a:off x="2555776" y="2206366"/>
                <a:ext cx="1237043" cy="1547587"/>
              </a:xfrm>
              <a:prstGeom prst="rightArrowCallout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00503" y="2381705"/>
                <a:ext cx="1547587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070C0"/>
                    </a:solidFill>
                  </a:rPr>
                  <a:t>Срок не наступил</a:t>
                </a:r>
              </a:p>
              <a:p>
                <a:pPr algn="ctr"/>
                <a:r>
                  <a:rPr lang="ru-RU" sz="1400" i="1" dirty="0" smtClean="0">
                    <a:solidFill>
                      <a:srgbClr val="0070C0"/>
                    </a:solidFill>
                  </a:rPr>
                  <a:t>(9 энергоблоков)</a:t>
                </a:r>
                <a:endParaRPr lang="ru-RU" sz="1400" i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9" name="Полилиния 38"/>
          <p:cNvSpPr/>
          <p:nvPr/>
        </p:nvSpPr>
        <p:spPr>
          <a:xfrm>
            <a:off x="3023401" y="4594810"/>
            <a:ext cx="2242495" cy="833437"/>
          </a:xfrm>
          <a:custGeom>
            <a:avLst/>
            <a:gdLst>
              <a:gd name="connsiteX0" fmla="*/ 0 w 4114427"/>
              <a:gd name="connsiteY0" fmla="*/ 0 h 577979"/>
              <a:gd name="connsiteX1" fmla="*/ 4114427 w 4114427"/>
              <a:gd name="connsiteY1" fmla="*/ 0 h 577979"/>
              <a:gd name="connsiteX2" fmla="*/ 4114427 w 4114427"/>
              <a:gd name="connsiteY2" fmla="*/ 577979 h 577979"/>
              <a:gd name="connsiteX3" fmla="*/ 0 w 4114427"/>
              <a:gd name="connsiteY3" fmla="*/ 577979 h 577979"/>
              <a:gd name="connsiteX4" fmla="*/ 0 w 4114427"/>
              <a:gd name="connsiteY4" fmla="*/ 0 h 5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427" h="577979">
                <a:moveTo>
                  <a:pt x="0" y="0"/>
                </a:moveTo>
                <a:lnTo>
                  <a:pt x="4114427" y="0"/>
                </a:lnTo>
                <a:lnTo>
                  <a:pt x="4114427" y="577979"/>
                </a:lnTo>
                <a:lnTo>
                  <a:pt x="0" y="577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79" tIns="41628" rIns="41628" bIns="41628" numCol="1" spcCol="1270" anchor="t" anchorCtr="0">
            <a:noAutofit/>
          </a:bodyPr>
          <a:lstStyle/>
          <a:p>
            <a:pPr algn="ctr" defTabSz="484566">
              <a:lnSpc>
                <a:spcPct val="90000"/>
              </a:lnSpc>
              <a:spcAft>
                <a:spcPct val="35000"/>
              </a:spcAft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ЗАЭС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- №1 </a:t>
            </a:r>
            <a:r>
              <a:rPr lang="uk-UA" sz="1200" dirty="0" smtClean="0">
                <a:solidFill>
                  <a:schemeClr val="tx1"/>
                </a:solidFill>
                <a:cs typeface="Arial" pitchFamily="34" charset="0"/>
              </a:rPr>
              <a:t>ВВЭР-1000/320</a:t>
            </a:r>
            <a:endParaRPr lang="uk-UA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3023401" y="5545961"/>
            <a:ext cx="2277613" cy="915518"/>
          </a:xfrm>
          <a:custGeom>
            <a:avLst/>
            <a:gdLst>
              <a:gd name="connsiteX0" fmla="*/ 0 w 4114427"/>
              <a:gd name="connsiteY0" fmla="*/ 0 h 577979"/>
              <a:gd name="connsiteX1" fmla="*/ 4114427 w 4114427"/>
              <a:gd name="connsiteY1" fmla="*/ 0 h 577979"/>
              <a:gd name="connsiteX2" fmla="*/ 4114427 w 4114427"/>
              <a:gd name="connsiteY2" fmla="*/ 577979 h 577979"/>
              <a:gd name="connsiteX3" fmla="*/ 0 w 4114427"/>
              <a:gd name="connsiteY3" fmla="*/ 577979 h 577979"/>
              <a:gd name="connsiteX4" fmla="*/ 0 w 4114427"/>
              <a:gd name="connsiteY4" fmla="*/ 0 h 5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427" h="577979">
                <a:moveTo>
                  <a:pt x="0" y="0"/>
                </a:moveTo>
                <a:lnTo>
                  <a:pt x="4114427" y="0"/>
                </a:lnTo>
                <a:lnTo>
                  <a:pt x="4114427" y="577979"/>
                </a:lnTo>
                <a:lnTo>
                  <a:pt x="0" y="577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79" tIns="41628" rIns="41628" bIns="41628" numCol="1" spcCol="1270" anchor="t" anchorCtr="0">
            <a:noAutofit/>
          </a:bodyPr>
          <a:lstStyle/>
          <a:p>
            <a:pPr algn="ctr" defTabSz="484566">
              <a:lnSpc>
                <a:spcPct val="90000"/>
              </a:lnSpc>
              <a:spcAft>
                <a:spcPct val="35000"/>
              </a:spcAft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ЗАЭС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- №2 </a:t>
            </a:r>
            <a:r>
              <a:rPr lang="uk-UA" sz="1200" dirty="0" smtClean="0">
                <a:solidFill>
                  <a:schemeClr val="tx1"/>
                </a:solidFill>
                <a:cs typeface="Arial" pitchFamily="34" charset="0"/>
              </a:rPr>
              <a:t>ВВЭР-1000/320</a:t>
            </a:r>
            <a:endParaRPr lang="uk-UA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3023401" y="3022845"/>
            <a:ext cx="2239715" cy="1404964"/>
          </a:xfrm>
          <a:custGeom>
            <a:avLst/>
            <a:gdLst>
              <a:gd name="connsiteX0" fmla="*/ 0 w 4114427"/>
              <a:gd name="connsiteY0" fmla="*/ 0 h 577979"/>
              <a:gd name="connsiteX1" fmla="*/ 4114427 w 4114427"/>
              <a:gd name="connsiteY1" fmla="*/ 0 h 577979"/>
              <a:gd name="connsiteX2" fmla="*/ 4114427 w 4114427"/>
              <a:gd name="connsiteY2" fmla="*/ 577979 h 577979"/>
              <a:gd name="connsiteX3" fmla="*/ 0 w 4114427"/>
              <a:gd name="connsiteY3" fmla="*/ 577979 h 577979"/>
              <a:gd name="connsiteX4" fmla="*/ 0 w 4114427"/>
              <a:gd name="connsiteY4" fmla="*/ 0 h 5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427" h="577979">
                <a:moveTo>
                  <a:pt x="0" y="0"/>
                </a:moveTo>
                <a:lnTo>
                  <a:pt x="4114427" y="0"/>
                </a:lnTo>
                <a:lnTo>
                  <a:pt x="4114427" y="577979"/>
                </a:lnTo>
                <a:lnTo>
                  <a:pt x="0" y="577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79" tIns="41628" rIns="41628" bIns="41628" numCol="1" spcCol="1270" anchor="t" anchorCtr="0">
            <a:noAutofit/>
          </a:bodyPr>
          <a:lstStyle/>
          <a:p>
            <a:pPr defTabSz="484566">
              <a:lnSpc>
                <a:spcPct val="90000"/>
              </a:lnSpc>
              <a:spcAft>
                <a:spcPct val="35000"/>
              </a:spcAft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ЮУАЭС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- №2 </a:t>
            </a:r>
            <a:r>
              <a:rPr lang="uk-UA" sz="1200" dirty="0" smtClean="0">
                <a:solidFill>
                  <a:schemeClr val="tx1"/>
                </a:solidFill>
                <a:cs typeface="Arial" pitchFamily="34" charset="0"/>
              </a:rPr>
              <a:t>ВВЭР-1000/338</a:t>
            </a:r>
            <a:endParaRPr lang="uk-UA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187162" y="3417179"/>
            <a:ext cx="1953725" cy="957589"/>
          </a:xfrm>
          <a:custGeom>
            <a:avLst/>
            <a:gdLst>
              <a:gd name="connsiteX0" fmla="*/ 0 w 4114427"/>
              <a:gd name="connsiteY0" fmla="*/ 0 h 471959"/>
              <a:gd name="connsiteX1" fmla="*/ 4114427 w 4114427"/>
              <a:gd name="connsiteY1" fmla="*/ 0 h 471959"/>
              <a:gd name="connsiteX2" fmla="*/ 4114427 w 4114427"/>
              <a:gd name="connsiteY2" fmla="*/ 471959 h 471959"/>
              <a:gd name="connsiteX3" fmla="*/ 0 w 4114427"/>
              <a:gd name="connsiteY3" fmla="*/ 471959 h 471959"/>
              <a:gd name="connsiteX4" fmla="*/ 0 w 4114427"/>
              <a:gd name="connsiteY4" fmla="*/ 0 h 4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427" h="471959">
                <a:moveTo>
                  <a:pt x="0" y="0"/>
                </a:moveTo>
                <a:lnTo>
                  <a:pt x="4114427" y="0"/>
                </a:lnTo>
                <a:lnTo>
                  <a:pt x="4114427" y="471959"/>
                </a:lnTo>
                <a:lnTo>
                  <a:pt x="0" y="47195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39369" tIns="13885" rIns="77708" bIns="13885" numCol="1" spcCol="1270" anchor="ctr" anchorCtr="0">
            <a:noAutofit/>
          </a:bodyPr>
          <a:lstStyle/>
          <a:p>
            <a:pPr marL="0" lvl="1" algn="ctr" defTabSz="396461"/>
            <a:r>
              <a:rPr lang="ru-RU" sz="1000" b="1" i="1" dirty="0" smtClean="0">
                <a:cs typeface="Arial" pitchFamily="34" charset="0"/>
              </a:rPr>
              <a:t>(проектный срок эксплуатации </a:t>
            </a:r>
            <a:r>
              <a:rPr lang="ru-RU" sz="1000" b="1" i="1" dirty="0" smtClean="0">
                <a:solidFill>
                  <a:srgbClr val="C00000"/>
                </a:solidFill>
                <a:cs typeface="Arial" pitchFamily="34" charset="0"/>
              </a:rPr>
              <a:t>завершен 12.05.2015</a:t>
            </a:r>
            <a:r>
              <a:rPr lang="ru-RU" sz="1000" b="1" i="1" dirty="0" smtClean="0">
                <a:cs typeface="Arial" pitchFamily="34" charset="0"/>
              </a:rPr>
              <a:t>, </a:t>
            </a:r>
          </a:p>
          <a:p>
            <a:pPr marL="0" lvl="1" algn="ctr" defTabSz="396461"/>
            <a:r>
              <a:rPr lang="ru-RU" sz="1000" b="1" i="1" dirty="0" smtClean="0">
                <a:cs typeface="Arial" pitchFamily="34" charset="0"/>
              </a:rPr>
              <a:t>с 10 мая энергоблок остановлен на капитальный ремонт до </a:t>
            </a:r>
            <a:r>
              <a:rPr lang="ru-RU" sz="1000" b="1" i="1" dirty="0" smtClean="0">
                <a:solidFill>
                  <a:srgbClr val="C00000"/>
                </a:solidFill>
                <a:cs typeface="Arial" pitchFamily="34" charset="0"/>
              </a:rPr>
              <a:t>17.12.2015</a:t>
            </a:r>
            <a:r>
              <a:rPr lang="ru-RU" sz="1000" b="1" i="1" dirty="0" smtClean="0">
                <a:cs typeface="Arial" pitchFamily="34" charset="0"/>
              </a:rPr>
              <a:t>)</a:t>
            </a:r>
            <a:endParaRPr lang="ru-RU" sz="1000" b="1" i="1" dirty="0">
              <a:cs typeface="Arial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3187162" y="5961858"/>
            <a:ext cx="1953725" cy="254547"/>
          </a:xfrm>
          <a:custGeom>
            <a:avLst/>
            <a:gdLst>
              <a:gd name="connsiteX0" fmla="*/ 0 w 4114427"/>
              <a:gd name="connsiteY0" fmla="*/ 0 h 688274"/>
              <a:gd name="connsiteX1" fmla="*/ 4114427 w 4114427"/>
              <a:gd name="connsiteY1" fmla="*/ 0 h 688274"/>
              <a:gd name="connsiteX2" fmla="*/ 4114427 w 4114427"/>
              <a:gd name="connsiteY2" fmla="*/ 688274 h 688274"/>
              <a:gd name="connsiteX3" fmla="*/ 0 w 4114427"/>
              <a:gd name="connsiteY3" fmla="*/ 688274 h 688274"/>
              <a:gd name="connsiteX4" fmla="*/ 0 w 4114427"/>
              <a:gd name="connsiteY4" fmla="*/ 0 h 6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427" h="688274">
                <a:moveTo>
                  <a:pt x="0" y="0"/>
                </a:moveTo>
                <a:lnTo>
                  <a:pt x="4114427" y="0"/>
                </a:lnTo>
                <a:lnTo>
                  <a:pt x="4114427" y="688274"/>
                </a:lnTo>
                <a:lnTo>
                  <a:pt x="0" y="68827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39369" tIns="13885" rIns="77708" bIns="13885" numCol="1" spcCol="1270" anchor="ctr" anchorCtr="0">
            <a:noAutofit/>
          </a:bodyPr>
          <a:lstStyle/>
          <a:p>
            <a:pPr marL="0" lvl="1" algn="ctr" defTabSz="396461">
              <a:lnSpc>
                <a:spcPts val="800"/>
              </a:lnSpc>
            </a:pPr>
            <a:r>
              <a:rPr lang="ru-RU" sz="1000" b="1" i="1" dirty="0" smtClean="0">
                <a:cs typeface="Arial" pitchFamily="34" charset="0"/>
              </a:rPr>
              <a:t>завершение срока эксплуатации </a:t>
            </a:r>
            <a:r>
              <a:rPr lang="ru-RU" sz="1000" b="1" i="1" dirty="0" smtClean="0">
                <a:solidFill>
                  <a:srgbClr val="C00000"/>
                </a:solidFill>
                <a:cs typeface="Arial" pitchFamily="34" charset="0"/>
              </a:rPr>
              <a:t>19.02.2016</a:t>
            </a:r>
            <a:endParaRPr lang="ru-RU" sz="10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3193133" y="5034893"/>
            <a:ext cx="1947754" cy="263380"/>
          </a:xfrm>
          <a:custGeom>
            <a:avLst/>
            <a:gdLst>
              <a:gd name="connsiteX0" fmla="*/ 0 w 4114427"/>
              <a:gd name="connsiteY0" fmla="*/ 0 h 688274"/>
              <a:gd name="connsiteX1" fmla="*/ 4114427 w 4114427"/>
              <a:gd name="connsiteY1" fmla="*/ 0 h 688274"/>
              <a:gd name="connsiteX2" fmla="*/ 4114427 w 4114427"/>
              <a:gd name="connsiteY2" fmla="*/ 688274 h 688274"/>
              <a:gd name="connsiteX3" fmla="*/ 0 w 4114427"/>
              <a:gd name="connsiteY3" fmla="*/ 688274 h 688274"/>
              <a:gd name="connsiteX4" fmla="*/ 0 w 4114427"/>
              <a:gd name="connsiteY4" fmla="*/ 0 h 6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427" h="688274">
                <a:moveTo>
                  <a:pt x="0" y="0"/>
                </a:moveTo>
                <a:lnTo>
                  <a:pt x="4114427" y="0"/>
                </a:lnTo>
                <a:lnTo>
                  <a:pt x="4114427" y="688274"/>
                </a:lnTo>
                <a:lnTo>
                  <a:pt x="0" y="68827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39369" tIns="13885" rIns="77708" bIns="13885" numCol="1" spcCol="1270" anchor="ctr" anchorCtr="0">
            <a:noAutofit/>
          </a:bodyPr>
          <a:lstStyle/>
          <a:p>
            <a:pPr marL="0" lvl="1" algn="ctr" defTabSz="396461">
              <a:lnSpc>
                <a:spcPts val="800"/>
              </a:lnSpc>
            </a:pPr>
            <a:r>
              <a:rPr lang="ru-RU" sz="1000" b="1" i="1" dirty="0" smtClean="0">
                <a:cs typeface="Arial" pitchFamily="34" charset="0"/>
              </a:rPr>
              <a:t>завершение срока эксплуатации  </a:t>
            </a:r>
            <a:r>
              <a:rPr lang="ru-RU" sz="1000" b="1" i="1" dirty="0" smtClean="0">
                <a:solidFill>
                  <a:srgbClr val="C00000"/>
                </a:solidFill>
                <a:cs typeface="Arial" pitchFamily="34" charset="0"/>
              </a:rPr>
              <a:t>23.12.2015</a:t>
            </a:r>
            <a:endParaRPr lang="ru-RU" sz="1000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240424" y="1671762"/>
            <a:ext cx="1547587" cy="1237043"/>
            <a:chOff x="2400504" y="2442698"/>
            <a:chExt cx="1547587" cy="1237043"/>
          </a:xfrm>
        </p:grpSpPr>
        <p:sp>
          <p:nvSpPr>
            <p:cNvPr id="57" name="Выноска со стрелкой вправо 56"/>
            <p:cNvSpPr/>
            <p:nvPr/>
          </p:nvSpPr>
          <p:spPr>
            <a:xfrm rot="5400000">
              <a:off x="2555776" y="2287426"/>
              <a:ext cx="1237043" cy="1547587"/>
            </a:xfrm>
            <a:prstGeom prst="right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00504" y="2442698"/>
              <a:ext cx="1510123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Ведутся работы</a:t>
              </a:r>
            </a:p>
            <a:p>
              <a:pPr algn="ctr"/>
              <a:r>
                <a:rPr lang="ru-RU" sz="1400" i="1" dirty="0" smtClean="0">
                  <a:solidFill>
                    <a:schemeClr val="bg1"/>
                  </a:solidFill>
                </a:rPr>
                <a:t>(3 энергоблока)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68973" y="1707791"/>
            <a:ext cx="1756517" cy="1286245"/>
            <a:chOff x="2191576" y="2361639"/>
            <a:chExt cx="1756516" cy="1237043"/>
          </a:xfrm>
        </p:grpSpPr>
        <p:sp>
          <p:nvSpPr>
            <p:cNvPr id="61" name="Выноска со стрелкой вправо 60"/>
            <p:cNvSpPr/>
            <p:nvPr/>
          </p:nvSpPr>
          <p:spPr>
            <a:xfrm rot="5400000">
              <a:off x="2451312" y="2101903"/>
              <a:ext cx="1237043" cy="1756515"/>
            </a:xfrm>
            <a:prstGeom prst="rightArrow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14644" y="2367902"/>
              <a:ext cx="1733448" cy="50320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67996"/>
                  </a:solidFill>
                </a:rPr>
                <a:t>Срок продлен</a:t>
              </a:r>
            </a:p>
            <a:p>
              <a:pPr algn="ctr"/>
              <a:r>
                <a:rPr lang="ru-RU" sz="1400" i="1" dirty="0" smtClean="0">
                  <a:solidFill>
                    <a:srgbClr val="267996"/>
                  </a:solidFill>
                </a:rPr>
                <a:t>(3 энергоблока)</a:t>
              </a:r>
              <a:endParaRPr lang="ru-RU" sz="1400" i="1" dirty="0">
                <a:solidFill>
                  <a:srgbClr val="267996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0875" y="5421155"/>
            <a:ext cx="2667775" cy="955212"/>
            <a:chOff x="219084" y="3306531"/>
            <a:chExt cx="3029962" cy="1010491"/>
          </a:xfrm>
        </p:grpSpPr>
        <p:sp>
          <p:nvSpPr>
            <p:cNvPr id="43" name="Полилиния 42"/>
            <p:cNvSpPr/>
            <p:nvPr/>
          </p:nvSpPr>
          <p:spPr>
            <a:xfrm>
              <a:off x="600550" y="3306531"/>
              <a:ext cx="2648496" cy="1010491"/>
            </a:xfrm>
            <a:custGeom>
              <a:avLst/>
              <a:gdLst>
                <a:gd name="connsiteX0" fmla="*/ 0 w 4419227"/>
                <a:gd name="connsiteY0" fmla="*/ 0 h 759330"/>
                <a:gd name="connsiteX1" fmla="*/ 4419227 w 4419227"/>
                <a:gd name="connsiteY1" fmla="*/ 0 h 759330"/>
                <a:gd name="connsiteX2" fmla="*/ 4419227 w 4419227"/>
                <a:gd name="connsiteY2" fmla="*/ 759330 h 759330"/>
                <a:gd name="connsiteX3" fmla="*/ 0 w 4419227"/>
                <a:gd name="connsiteY3" fmla="*/ 759330 h 759330"/>
                <a:gd name="connsiteX4" fmla="*/ 0 w 4419227"/>
                <a:gd name="connsiteY4" fmla="*/ 0 h 75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27" h="759330">
                  <a:moveTo>
                    <a:pt x="0" y="0"/>
                  </a:moveTo>
                  <a:lnTo>
                    <a:pt x="4419227" y="0"/>
                  </a:lnTo>
                  <a:lnTo>
                    <a:pt x="4419227" y="759330"/>
                  </a:lnTo>
                  <a:lnTo>
                    <a:pt x="0" y="75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962" tIns="46164" rIns="46164" bIns="46164" numCol="1" spcCol="1400" anchor="t" anchorCtr="0">
              <a:noAutofit/>
            </a:bodyPr>
            <a:lstStyle/>
            <a:p>
              <a:pPr algn="ctr" defTabSz="484566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 smtClean="0">
                  <a:solidFill>
                    <a:srgbClr val="C00000"/>
                  </a:solidFill>
                  <a:cs typeface="Arial" pitchFamily="34" charset="0"/>
                </a:rPr>
                <a:t>ЮУАЭС </a:t>
              </a:r>
              <a:r>
                <a:rPr lang="uk-UA" sz="1400" b="1" dirty="0">
                  <a:solidFill>
                    <a:srgbClr val="C00000"/>
                  </a:solidFill>
                  <a:cs typeface="Arial" pitchFamily="34" charset="0"/>
                </a:rPr>
                <a:t>- №1 </a:t>
              </a:r>
              <a:r>
                <a:rPr lang="uk-UA" sz="1200" dirty="0" smtClean="0">
                  <a:solidFill>
                    <a:schemeClr val="tx1"/>
                  </a:solidFill>
                  <a:cs typeface="Arial" pitchFamily="34" charset="0"/>
                </a:rPr>
                <a:t>ВВЭР-1000/302</a:t>
              </a:r>
              <a:endParaRPr lang="uk-UA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676947" y="3811777"/>
              <a:ext cx="2501992" cy="459815"/>
            </a:xfrm>
            <a:custGeom>
              <a:avLst/>
              <a:gdLst>
                <a:gd name="connsiteX0" fmla="*/ 0 w 4419227"/>
                <a:gd name="connsiteY0" fmla="*/ 0 h 409860"/>
                <a:gd name="connsiteX1" fmla="*/ 4419227 w 4419227"/>
                <a:gd name="connsiteY1" fmla="*/ 0 h 409860"/>
                <a:gd name="connsiteX2" fmla="*/ 4419227 w 4419227"/>
                <a:gd name="connsiteY2" fmla="*/ 409860 h 409860"/>
                <a:gd name="connsiteX3" fmla="*/ 0 w 4419227"/>
                <a:gd name="connsiteY3" fmla="*/ 409860 h 409860"/>
                <a:gd name="connsiteX4" fmla="*/ 0 w 4419227"/>
                <a:gd name="connsiteY4" fmla="*/ 0 h 40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27" h="409860">
                  <a:moveTo>
                    <a:pt x="0" y="0"/>
                  </a:moveTo>
                  <a:lnTo>
                    <a:pt x="4419227" y="0"/>
                  </a:lnTo>
                  <a:lnTo>
                    <a:pt x="4419227" y="409860"/>
                  </a:lnTo>
                  <a:lnTo>
                    <a:pt x="0" y="40986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0" rIns="86172" bIns="15389" numCol="1" spcCol="1400" anchor="ctr" anchorCtr="0">
              <a:noAutofit/>
            </a:bodyPr>
            <a:lstStyle/>
            <a:p>
              <a:pPr marL="0" lvl="1" algn="ctr" defTabSz="396461">
                <a:lnSpc>
                  <a:spcPts val="1000"/>
                </a:lnSpc>
              </a:pPr>
              <a:r>
                <a:rPr lang="ru-RU" sz="1000" b="1" i="1" dirty="0" smtClean="0">
                  <a:cs typeface="Arial" pitchFamily="34" charset="0"/>
                </a:rPr>
                <a:t>28.11.2013 Коллегией ГИЯРУ продлен </a:t>
              </a:r>
              <a:br>
                <a:rPr lang="ru-RU" sz="1000" b="1" i="1" dirty="0" smtClean="0">
                  <a:cs typeface="Arial" pitchFamily="34" charset="0"/>
                </a:rPr>
              </a:br>
              <a:r>
                <a:rPr lang="ru-RU" sz="1000" b="1" i="1" dirty="0" smtClean="0">
                  <a:cs typeface="Arial" pitchFamily="34" charset="0"/>
                </a:rPr>
                <a:t>срок эксплуатации  </a:t>
              </a:r>
              <a:r>
                <a:rPr lang="ru-RU" sz="1000" b="1" i="1" dirty="0" smtClean="0">
                  <a:solidFill>
                    <a:srgbClr val="8C4306"/>
                  </a:solidFill>
                  <a:cs typeface="Arial" pitchFamily="34" charset="0"/>
                </a:rPr>
                <a:t>до 02.12.2023</a:t>
              </a:r>
              <a:endParaRPr lang="ru-RU" sz="1000" dirty="0">
                <a:solidFill>
                  <a:srgbClr val="8C4306"/>
                </a:solidFill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19084" y="3408864"/>
              <a:ext cx="654273" cy="39602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0794" tIns="50397" rIns="100794" bIns="50397" rtlCol="0" anchor="ctr"/>
            <a:lstStyle/>
            <a:p>
              <a:pPr algn="ctr"/>
              <a:r>
                <a:rPr lang="uk-UA" sz="1100" b="1" dirty="0"/>
                <a:t>На </a:t>
              </a:r>
              <a:r>
                <a:rPr lang="uk-UA" sz="1100" b="1" dirty="0">
                  <a:solidFill>
                    <a:srgbClr val="8C4306"/>
                  </a:solidFill>
                </a:rPr>
                <a:t>10</a:t>
              </a:r>
            </a:p>
            <a:p>
              <a:pPr algn="ctr"/>
              <a:r>
                <a:rPr lang="uk-UA" sz="1100" b="1" dirty="0" smtClean="0"/>
                <a:t>лет</a:t>
              </a:r>
              <a:endParaRPr lang="ru-RU" sz="11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0863" y="4089095"/>
            <a:ext cx="2675040" cy="1139705"/>
            <a:chOff x="182702" y="4325733"/>
            <a:chExt cx="3038214" cy="1205660"/>
          </a:xfrm>
        </p:grpSpPr>
        <p:sp>
          <p:nvSpPr>
            <p:cNvPr id="44" name="Полилиния 43"/>
            <p:cNvSpPr/>
            <p:nvPr/>
          </p:nvSpPr>
          <p:spPr>
            <a:xfrm>
              <a:off x="572420" y="4453689"/>
              <a:ext cx="2648496" cy="1077704"/>
            </a:xfrm>
            <a:custGeom>
              <a:avLst/>
              <a:gdLst>
                <a:gd name="connsiteX0" fmla="*/ 0 w 4419227"/>
                <a:gd name="connsiteY0" fmla="*/ 0 h 759330"/>
                <a:gd name="connsiteX1" fmla="*/ 4419227 w 4419227"/>
                <a:gd name="connsiteY1" fmla="*/ 0 h 759330"/>
                <a:gd name="connsiteX2" fmla="*/ 4419227 w 4419227"/>
                <a:gd name="connsiteY2" fmla="*/ 759330 h 759330"/>
                <a:gd name="connsiteX3" fmla="*/ 0 w 4419227"/>
                <a:gd name="connsiteY3" fmla="*/ 759330 h 759330"/>
                <a:gd name="connsiteX4" fmla="*/ 0 w 4419227"/>
                <a:gd name="connsiteY4" fmla="*/ 0 h 75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27" h="759330">
                  <a:moveTo>
                    <a:pt x="0" y="0"/>
                  </a:moveTo>
                  <a:lnTo>
                    <a:pt x="4419227" y="0"/>
                  </a:lnTo>
                  <a:lnTo>
                    <a:pt x="4419227" y="759330"/>
                  </a:lnTo>
                  <a:lnTo>
                    <a:pt x="0" y="75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962" tIns="46164" rIns="46164" bIns="46164" numCol="1" spcCol="1400" anchor="t" anchorCtr="0">
              <a:noAutofit/>
            </a:bodyPr>
            <a:lstStyle/>
            <a:p>
              <a:pPr algn="ctr" defTabSz="484566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 smtClean="0">
                  <a:solidFill>
                    <a:srgbClr val="C00000"/>
                  </a:solidFill>
                  <a:cs typeface="Arial" pitchFamily="34" charset="0"/>
                </a:rPr>
                <a:t>РАЭС </a:t>
              </a:r>
              <a:r>
                <a:rPr lang="uk-UA" sz="1400" b="1" dirty="0">
                  <a:solidFill>
                    <a:srgbClr val="C00000"/>
                  </a:solidFill>
                  <a:cs typeface="Arial" pitchFamily="34" charset="0"/>
                </a:rPr>
                <a:t>- №2 </a:t>
              </a:r>
              <a:r>
                <a:rPr lang="uk-UA" sz="1200" dirty="0" smtClean="0">
                  <a:solidFill>
                    <a:schemeClr val="tx1"/>
                  </a:solidFill>
                  <a:cs typeface="Arial" pitchFamily="34" charset="0"/>
                </a:rPr>
                <a:t>ВВЭР-440/213</a:t>
              </a:r>
              <a:endParaRPr lang="uk-UA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629489" y="4876194"/>
              <a:ext cx="2513081" cy="470712"/>
            </a:xfrm>
            <a:custGeom>
              <a:avLst/>
              <a:gdLst>
                <a:gd name="connsiteX0" fmla="*/ 0 w 4419227"/>
                <a:gd name="connsiteY0" fmla="*/ 0 h 284625"/>
                <a:gd name="connsiteX1" fmla="*/ 4419227 w 4419227"/>
                <a:gd name="connsiteY1" fmla="*/ 0 h 284625"/>
                <a:gd name="connsiteX2" fmla="*/ 4419227 w 4419227"/>
                <a:gd name="connsiteY2" fmla="*/ 284625 h 284625"/>
                <a:gd name="connsiteX3" fmla="*/ 0 w 4419227"/>
                <a:gd name="connsiteY3" fmla="*/ 284625 h 284625"/>
                <a:gd name="connsiteX4" fmla="*/ 0 w 4419227"/>
                <a:gd name="connsiteY4" fmla="*/ 0 h 2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27" h="284625">
                  <a:moveTo>
                    <a:pt x="0" y="0"/>
                  </a:moveTo>
                  <a:lnTo>
                    <a:pt x="4419227" y="0"/>
                  </a:lnTo>
                  <a:lnTo>
                    <a:pt x="4419227" y="284625"/>
                  </a:lnTo>
                  <a:lnTo>
                    <a:pt x="0" y="28462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0" rIns="86172" bIns="15389" numCol="1" spcCol="1400" anchor="ctr" anchorCtr="0">
              <a:noAutofit/>
            </a:bodyPr>
            <a:lstStyle/>
            <a:p>
              <a:pPr marL="0" lvl="1" algn="ctr" defTabSz="396461">
                <a:lnSpc>
                  <a:spcPts val="1000"/>
                </a:lnSpc>
              </a:pPr>
              <a:r>
                <a:rPr lang="ru-RU" sz="1000" b="1" i="1" dirty="0" smtClean="0">
                  <a:cs typeface="Arial" pitchFamily="34" charset="0"/>
                </a:rPr>
                <a:t>10.12.2010 Коллегией ГИЯРУ продлен  </a:t>
              </a:r>
              <a:br>
                <a:rPr lang="ru-RU" sz="1000" b="1" i="1" dirty="0" smtClean="0">
                  <a:cs typeface="Arial" pitchFamily="34" charset="0"/>
                </a:rPr>
              </a:br>
              <a:r>
                <a:rPr lang="ru-RU" sz="1000" b="1" i="1" dirty="0" smtClean="0">
                  <a:cs typeface="Arial" pitchFamily="34" charset="0"/>
                </a:rPr>
                <a:t>срок  эксплуатации </a:t>
              </a:r>
              <a:r>
                <a:rPr lang="ru-RU" sz="1000" b="1" i="1" dirty="0" smtClean="0">
                  <a:solidFill>
                    <a:srgbClr val="8C4306"/>
                  </a:solidFill>
                  <a:cs typeface="Arial" pitchFamily="34" charset="0"/>
                </a:rPr>
                <a:t>до 2031 года</a:t>
              </a:r>
              <a:endParaRPr lang="ru-RU" sz="1000" dirty="0">
                <a:solidFill>
                  <a:srgbClr val="8C4306"/>
                </a:solidFill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82702" y="4325733"/>
              <a:ext cx="654273" cy="39602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0794" tIns="50397" rIns="100794" bIns="50397" rtlCol="0" anchor="ctr"/>
            <a:lstStyle/>
            <a:p>
              <a:pPr algn="ctr"/>
              <a:r>
                <a:rPr lang="uk-UA" sz="1100" b="1" dirty="0"/>
                <a:t>На </a:t>
              </a:r>
              <a:r>
                <a:rPr lang="uk-UA" sz="1100" b="1" dirty="0">
                  <a:solidFill>
                    <a:srgbClr val="8C4306"/>
                  </a:solidFill>
                </a:rPr>
                <a:t>20</a:t>
              </a:r>
            </a:p>
            <a:p>
              <a:pPr algn="ctr"/>
              <a:r>
                <a:rPr lang="uk-UA" sz="1100" b="1" dirty="0" smtClean="0"/>
                <a:t>лет</a:t>
              </a:r>
              <a:endParaRPr lang="ru-RU" sz="11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83944" y="2948227"/>
            <a:ext cx="2669459" cy="1085548"/>
            <a:chOff x="208902" y="5465595"/>
            <a:chExt cx="3031875" cy="1148369"/>
          </a:xfrm>
        </p:grpSpPr>
        <p:sp>
          <p:nvSpPr>
            <p:cNvPr id="42" name="Полилиния 41"/>
            <p:cNvSpPr/>
            <p:nvPr/>
          </p:nvSpPr>
          <p:spPr>
            <a:xfrm>
              <a:off x="552023" y="5617842"/>
              <a:ext cx="2688754" cy="996122"/>
            </a:xfrm>
            <a:custGeom>
              <a:avLst/>
              <a:gdLst>
                <a:gd name="connsiteX0" fmla="*/ 0 w 4419227"/>
                <a:gd name="connsiteY0" fmla="*/ 0 h 759330"/>
                <a:gd name="connsiteX1" fmla="*/ 4419227 w 4419227"/>
                <a:gd name="connsiteY1" fmla="*/ 0 h 759330"/>
                <a:gd name="connsiteX2" fmla="*/ 4419227 w 4419227"/>
                <a:gd name="connsiteY2" fmla="*/ 759330 h 759330"/>
                <a:gd name="connsiteX3" fmla="*/ 0 w 4419227"/>
                <a:gd name="connsiteY3" fmla="*/ 759330 h 759330"/>
                <a:gd name="connsiteX4" fmla="*/ 0 w 4419227"/>
                <a:gd name="connsiteY4" fmla="*/ 0 h 75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27" h="759330">
                  <a:moveTo>
                    <a:pt x="0" y="0"/>
                  </a:moveTo>
                  <a:lnTo>
                    <a:pt x="4419227" y="0"/>
                  </a:lnTo>
                  <a:lnTo>
                    <a:pt x="4419227" y="759330"/>
                  </a:lnTo>
                  <a:lnTo>
                    <a:pt x="0" y="75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962" tIns="46164" rIns="46164" bIns="46164" numCol="1" spcCol="1400" anchor="t" anchorCtr="0">
              <a:noAutofit/>
            </a:bodyPr>
            <a:lstStyle/>
            <a:p>
              <a:pPr algn="ctr" defTabSz="484566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 smtClean="0">
                  <a:solidFill>
                    <a:srgbClr val="C00000"/>
                  </a:solidFill>
                  <a:cs typeface="Arial" pitchFamily="34" charset="0"/>
                </a:rPr>
                <a:t>РАЭС </a:t>
              </a:r>
              <a:r>
                <a:rPr lang="uk-UA" sz="1400" b="1" dirty="0">
                  <a:solidFill>
                    <a:srgbClr val="C00000"/>
                  </a:solidFill>
                  <a:cs typeface="Arial" pitchFamily="34" charset="0"/>
                </a:rPr>
                <a:t>- №1 </a:t>
              </a:r>
              <a:r>
                <a:rPr lang="uk-UA" sz="1200" dirty="0" smtClean="0">
                  <a:solidFill>
                    <a:schemeClr val="tx1"/>
                  </a:solidFill>
                  <a:cs typeface="Arial" pitchFamily="34" charset="0"/>
                </a:rPr>
                <a:t>ВВЭР-440/213</a:t>
              </a:r>
              <a:endParaRPr lang="uk-UA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22615" y="5995014"/>
              <a:ext cx="2519940" cy="503510"/>
            </a:xfrm>
            <a:custGeom>
              <a:avLst/>
              <a:gdLst>
                <a:gd name="connsiteX0" fmla="*/ 0 w 4419227"/>
                <a:gd name="connsiteY0" fmla="*/ 0 h 284625"/>
                <a:gd name="connsiteX1" fmla="*/ 4419227 w 4419227"/>
                <a:gd name="connsiteY1" fmla="*/ 0 h 284625"/>
                <a:gd name="connsiteX2" fmla="*/ 4419227 w 4419227"/>
                <a:gd name="connsiteY2" fmla="*/ 284625 h 284625"/>
                <a:gd name="connsiteX3" fmla="*/ 0 w 4419227"/>
                <a:gd name="connsiteY3" fmla="*/ 284625 h 284625"/>
                <a:gd name="connsiteX4" fmla="*/ 0 w 4419227"/>
                <a:gd name="connsiteY4" fmla="*/ 0 h 2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27" h="284625">
                  <a:moveTo>
                    <a:pt x="0" y="0"/>
                  </a:moveTo>
                  <a:lnTo>
                    <a:pt x="4419227" y="0"/>
                  </a:lnTo>
                  <a:lnTo>
                    <a:pt x="4419227" y="284625"/>
                  </a:lnTo>
                  <a:lnTo>
                    <a:pt x="0" y="28462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0" rIns="86172" bIns="15389" numCol="1" spcCol="1400" anchor="ctr" anchorCtr="0">
              <a:noAutofit/>
            </a:bodyPr>
            <a:lstStyle/>
            <a:p>
              <a:pPr marL="0" lvl="1" algn="ctr" defTabSz="396461">
                <a:lnSpc>
                  <a:spcPts val="1000"/>
                </a:lnSpc>
              </a:pPr>
              <a:r>
                <a:rPr lang="ru-RU" sz="1000" b="1" i="1" dirty="0" smtClean="0">
                  <a:cs typeface="Arial" pitchFamily="34" charset="0"/>
                </a:rPr>
                <a:t>10.12.2010 Коллегией ГКЯРУ продлен </a:t>
              </a:r>
              <a:br>
                <a:rPr lang="ru-RU" sz="1000" b="1" i="1" dirty="0" smtClean="0">
                  <a:cs typeface="Arial" pitchFamily="34" charset="0"/>
                </a:rPr>
              </a:br>
              <a:r>
                <a:rPr lang="ru-RU" sz="1000" b="1" i="1" dirty="0" smtClean="0">
                  <a:cs typeface="Arial" pitchFamily="34" charset="0"/>
                </a:rPr>
                <a:t> срок эксплуатации  </a:t>
              </a:r>
              <a:r>
                <a:rPr lang="ru-RU" sz="1000" b="1" i="1" dirty="0" smtClean="0">
                  <a:solidFill>
                    <a:srgbClr val="8C4306"/>
                  </a:solidFill>
                  <a:cs typeface="Arial" pitchFamily="34" charset="0"/>
                </a:rPr>
                <a:t>до 2030 года</a:t>
              </a:r>
              <a:endParaRPr lang="ru-RU" sz="1000" dirty="0">
                <a:solidFill>
                  <a:srgbClr val="8C4306"/>
                </a:solidFill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208902" y="5465595"/>
              <a:ext cx="654273" cy="39602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0794" tIns="50397" rIns="100794" bIns="50397" rtlCol="0" anchor="ctr"/>
            <a:lstStyle/>
            <a:p>
              <a:pPr algn="ctr"/>
              <a:r>
                <a:rPr lang="uk-UA" sz="1100" b="1" dirty="0"/>
                <a:t>На </a:t>
              </a:r>
              <a:r>
                <a:rPr lang="uk-UA" sz="1100" b="1" dirty="0">
                  <a:solidFill>
                    <a:srgbClr val="8C4306"/>
                  </a:solidFill>
                </a:rPr>
                <a:t>20</a:t>
              </a:r>
            </a:p>
            <a:p>
              <a:pPr algn="ctr"/>
              <a:r>
                <a:rPr lang="uk-UA" sz="1100" b="1" dirty="0" smtClean="0"/>
                <a:t>лет</a:t>
              </a:r>
              <a:endParaRPr lang="ru-RU" sz="1100" b="1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48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8"/>
          <p:cNvPicPr>
            <a:picLocks noChangeAspect="1" noChangeArrowheads="1"/>
          </p:cNvPicPr>
          <p:nvPr/>
        </p:nvPicPr>
        <p:blipFill>
          <a:blip r:embed="rId3" cstate="print"/>
          <a:srcRect l="12801" r="12000" b="4150"/>
          <a:stretch>
            <a:fillRect/>
          </a:stretch>
        </p:blipFill>
        <p:spPr bwMode="auto">
          <a:xfrm>
            <a:off x="47865" y="4396103"/>
            <a:ext cx="1774825" cy="131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2" descr="D:\Юра\Комплекс\Презентации\Кольская А\Лот 2\сканирование0003.jpg"/>
          <p:cNvPicPr>
            <a:picLocks noChangeAspect="1" noChangeArrowheads="1"/>
          </p:cNvPicPr>
          <p:nvPr/>
        </p:nvPicPr>
        <p:blipFill rotWithShape="1">
          <a:blip r:embed="rId4" cstate="print"/>
          <a:srcRect l="4387" t="23669" r="6352" b="19244"/>
          <a:stretch/>
        </p:blipFill>
        <p:spPr bwMode="auto">
          <a:xfrm>
            <a:off x="874769" y="5912268"/>
            <a:ext cx="2411155" cy="83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657" y="1340768"/>
            <a:ext cx="4536504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525" y="4448320"/>
            <a:ext cx="5019924" cy="216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210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" y="23750"/>
            <a:ext cx="9191500" cy="1095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210">
              <a:lnSpc>
                <a:spcPts val="2500"/>
              </a:lnSpc>
              <a:spcBef>
                <a:spcPct val="0"/>
              </a:spcBef>
            </a:pPr>
            <a:r>
              <a:rPr lang="ru-RU" sz="2800" dirty="0">
                <a:solidFill>
                  <a:prstClr val="white"/>
                </a:solidFill>
                <a:latin typeface="Century Gothic"/>
              </a:rPr>
              <a:t>Общегосударственная целевая экологическая программа обращения с радиоактивными отходами </a:t>
            </a:r>
          </a:p>
        </p:txBody>
      </p:sp>
      <p:grpSp>
        <p:nvGrpSpPr>
          <p:cNvPr id="26629" name="Группа 24"/>
          <p:cNvGrpSpPr>
            <a:grpSpLocks/>
          </p:cNvGrpSpPr>
          <p:nvPr/>
        </p:nvGrpSpPr>
        <p:grpSpPr bwMode="auto">
          <a:xfrm>
            <a:off x="201613" y="6400800"/>
            <a:ext cx="1701800" cy="244475"/>
            <a:chOff x="831850" y="338138"/>
            <a:chExt cx="4643438" cy="638175"/>
          </a:xfrm>
        </p:grpSpPr>
        <p:sp>
          <p:nvSpPr>
            <p:cNvPr id="26630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>
                <a:gd name="T0" fmla="*/ 2147483647 w 184"/>
                <a:gd name="T1" fmla="*/ 2147483647 h 151"/>
                <a:gd name="T2" fmla="*/ 2147483647 w 184"/>
                <a:gd name="T3" fmla="*/ 2147483647 h 151"/>
                <a:gd name="T4" fmla="*/ 2147483647 w 184"/>
                <a:gd name="T5" fmla="*/ 2147483647 h 151"/>
                <a:gd name="T6" fmla="*/ 2147483647 w 184"/>
                <a:gd name="T7" fmla="*/ 2147483647 h 151"/>
                <a:gd name="T8" fmla="*/ 2147483647 w 184"/>
                <a:gd name="T9" fmla="*/ 2147483647 h 151"/>
                <a:gd name="T10" fmla="*/ 2147483647 w 184"/>
                <a:gd name="T11" fmla="*/ 2147483647 h 151"/>
                <a:gd name="T12" fmla="*/ 2147483647 w 184"/>
                <a:gd name="T13" fmla="*/ 2147483647 h 151"/>
                <a:gd name="T14" fmla="*/ 2147483647 w 184"/>
                <a:gd name="T15" fmla="*/ 2147483647 h 151"/>
                <a:gd name="T16" fmla="*/ 2147483647 w 184"/>
                <a:gd name="T17" fmla="*/ 2147483647 h 151"/>
                <a:gd name="T18" fmla="*/ 2147483647 w 184"/>
                <a:gd name="T19" fmla="*/ 2147483647 h 151"/>
                <a:gd name="T20" fmla="*/ 2147483647 w 184"/>
                <a:gd name="T21" fmla="*/ 2147483647 h 151"/>
                <a:gd name="T22" fmla="*/ 2147483647 w 184"/>
                <a:gd name="T23" fmla="*/ 2147483647 h 151"/>
                <a:gd name="T24" fmla="*/ 2147483647 w 184"/>
                <a:gd name="T25" fmla="*/ 2147483647 h 151"/>
                <a:gd name="T26" fmla="*/ 2147483647 w 184"/>
                <a:gd name="T27" fmla="*/ 2147483647 h 151"/>
                <a:gd name="T28" fmla="*/ 2147483647 w 184"/>
                <a:gd name="T29" fmla="*/ 2147483647 h 151"/>
                <a:gd name="T30" fmla="*/ 2147483647 w 184"/>
                <a:gd name="T31" fmla="*/ 0 h 151"/>
                <a:gd name="T32" fmla="*/ 2147483647 w 184"/>
                <a:gd name="T33" fmla="*/ 2147483647 h 151"/>
                <a:gd name="T34" fmla="*/ 2147483647 w 184"/>
                <a:gd name="T35" fmla="*/ 2147483647 h 151"/>
                <a:gd name="T36" fmla="*/ 2147483647 w 184"/>
                <a:gd name="T37" fmla="*/ 2147483647 h 151"/>
                <a:gd name="T38" fmla="*/ 0 w 184"/>
                <a:gd name="T39" fmla="*/ 2147483647 h 151"/>
                <a:gd name="T40" fmla="*/ 0 w 184"/>
                <a:gd name="T41" fmla="*/ 2147483647 h 151"/>
                <a:gd name="T42" fmla="*/ 2147483647 w 184"/>
                <a:gd name="T43" fmla="*/ 2147483647 h 151"/>
                <a:gd name="T44" fmla="*/ 2147483647 w 184"/>
                <a:gd name="T45" fmla="*/ 2147483647 h 151"/>
                <a:gd name="T46" fmla="*/ 2147483647 w 184"/>
                <a:gd name="T47" fmla="*/ 2147483647 h 151"/>
                <a:gd name="T48" fmla="*/ 2147483647 w 184"/>
                <a:gd name="T49" fmla="*/ 2147483647 h 151"/>
                <a:gd name="T50" fmla="*/ 2147483647 w 184"/>
                <a:gd name="T51" fmla="*/ 2147483647 h 151"/>
                <a:gd name="T52" fmla="*/ 2147483647 w 184"/>
                <a:gd name="T53" fmla="*/ 2147483647 h 151"/>
                <a:gd name="T54" fmla="*/ 2147483647 w 184"/>
                <a:gd name="T55" fmla="*/ 2147483647 h 151"/>
                <a:gd name="T56" fmla="*/ 2147483647 w 184"/>
                <a:gd name="T57" fmla="*/ 2147483647 h 151"/>
                <a:gd name="T58" fmla="*/ 2147483647 w 184"/>
                <a:gd name="T59" fmla="*/ 2147483647 h 151"/>
                <a:gd name="T60" fmla="*/ 2147483647 w 184"/>
                <a:gd name="T61" fmla="*/ 2147483647 h 151"/>
                <a:gd name="T62" fmla="*/ 2147483647 w 184"/>
                <a:gd name="T63" fmla="*/ 2147483647 h 151"/>
                <a:gd name="T64" fmla="*/ 2147483647 w 184"/>
                <a:gd name="T65" fmla="*/ 2147483647 h 151"/>
                <a:gd name="T66" fmla="*/ 2147483647 w 184"/>
                <a:gd name="T67" fmla="*/ 2147483647 h 151"/>
                <a:gd name="T68" fmla="*/ 2147483647 w 184"/>
                <a:gd name="T69" fmla="*/ 2147483647 h 151"/>
                <a:gd name="T70" fmla="*/ 2147483647 w 184"/>
                <a:gd name="T71" fmla="*/ 2147483647 h 151"/>
                <a:gd name="T72" fmla="*/ 2147483647 w 184"/>
                <a:gd name="T73" fmla="*/ 2147483647 h 151"/>
                <a:gd name="T74" fmla="*/ 2147483647 w 184"/>
                <a:gd name="T75" fmla="*/ 2147483647 h 151"/>
                <a:gd name="T76" fmla="*/ 2147483647 w 184"/>
                <a:gd name="T77" fmla="*/ 2147483647 h 151"/>
                <a:gd name="T78" fmla="*/ 2147483647 w 184"/>
                <a:gd name="T79" fmla="*/ 2147483647 h 151"/>
                <a:gd name="T80" fmla="*/ 2147483647 w 184"/>
                <a:gd name="T81" fmla="*/ 2147483647 h 151"/>
                <a:gd name="T82" fmla="*/ 2147483647 w 184"/>
                <a:gd name="T83" fmla="*/ 2147483647 h 151"/>
                <a:gd name="T84" fmla="*/ 2147483647 w 184"/>
                <a:gd name="T85" fmla="*/ 2147483647 h 151"/>
                <a:gd name="T86" fmla="*/ 2147483647 w 184"/>
                <a:gd name="T87" fmla="*/ 2147483647 h 151"/>
                <a:gd name="T88" fmla="*/ 2147483647 w 184"/>
                <a:gd name="T89" fmla="*/ 2147483647 h 151"/>
                <a:gd name="T90" fmla="*/ 2147483647 w 184"/>
                <a:gd name="T91" fmla="*/ 2147483647 h 151"/>
                <a:gd name="T92" fmla="*/ 2147483647 w 184"/>
                <a:gd name="T93" fmla="*/ 2147483647 h 151"/>
                <a:gd name="T94" fmla="*/ 2147483647 w 184"/>
                <a:gd name="T95" fmla="*/ 2147483647 h 151"/>
                <a:gd name="T96" fmla="*/ 2147483647 w 184"/>
                <a:gd name="T97" fmla="*/ 2147483647 h 151"/>
                <a:gd name="T98" fmla="*/ 2147483647 w 184"/>
                <a:gd name="T99" fmla="*/ 2147483647 h 151"/>
                <a:gd name="T100" fmla="*/ 2147483647 w 184"/>
                <a:gd name="T101" fmla="*/ 2147483647 h 151"/>
                <a:gd name="T102" fmla="*/ 2147483647 w 184"/>
                <a:gd name="T103" fmla="*/ 2147483647 h 151"/>
                <a:gd name="T104" fmla="*/ 2147483647 w 184"/>
                <a:gd name="T105" fmla="*/ 2147483647 h 151"/>
                <a:gd name="T106" fmla="*/ 2147483647 w 184"/>
                <a:gd name="T107" fmla="*/ 2147483647 h 151"/>
                <a:gd name="T108" fmla="*/ 2147483647 w 184"/>
                <a:gd name="T109" fmla="*/ 2147483647 h 151"/>
                <a:gd name="T110" fmla="*/ 2147483647 w 184"/>
                <a:gd name="T111" fmla="*/ 2147483647 h 151"/>
                <a:gd name="T112" fmla="*/ 2147483647 w 184"/>
                <a:gd name="T113" fmla="*/ 2147483647 h 1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"/>
                <a:gd name="T172" fmla="*/ 0 h 151"/>
                <a:gd name="T173" fmla="*/ 184 w 184"/>
                <a:gd name="T174" fmla="*/ 151 h 1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1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>
                <a:gd name="T0" fmla="*/ 0 w 168"/>
                <a:gd name="T1" fmla="*/ 0 h 149"/>
                <a:gd name="T2" fmla="*/ 2147483647 w 168"/>
                <a:gd name="T3" fmla="*/ 0 h 149"/>
                <a:gd name="T4" fmla="*/ 2147483647 w 168"/>
                <a:gd name="T5" fmla="*/ 2147483647 h 149"/>
                <a:gd name="T6" fmla="*/ 2147483647 w 168"/>
                <a:gd name="T7" fmla="*/ 2147483647 h 149"/>
                <a:gd name="T8" fmla="*/ 2147483647 w 168"/>
                <a:gd name="T9" fmla="*/ 2147483647 h 149"/>
                <a:gd name="T10" fmla="*/ 2147483647 w 168"/>
                <a:gd name="T11" fmla="*/ 2147483647 h 149"/>
                <a:gd name="T12" fmla="*/ 2147483647 w 168"/>
                <a:gd name="T13" fmla="*/ 2147483647 h 149"/>
                <a:gd name="T14" fmla="*/ 2147483647 w 168"/>
                <a:gd name="T15" fmla="*/ 2147483647 h 149"/>
                <a:gd name="T16" fmla="*/ 2147483647 w 168"/>
                <a:gd name="T17" fmla="*/ 2147483647 h 149"/>
                <a:gd name="T18" fmla="*/ 2147483647 w 168"/>
                <a:gd name="T19" fmla="*/ 2147483647 h 149"/>
                <a:gd name="T20" fmla="*/ 2147483647 w 168"/>
                <a:gd name="T21" fmla="*/ 2147483647 h 149"/>
                <a:gd name="T22" fmla="*/ 0 w 168"/>
                <a:gd name="T23" fmla="*/ 2147483647 h 149"/>
                <a:gd name="T24" fmla="*/ 0 w 168"/>
                <a:gd name="T25" fmla="*/ 0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149"/>
                <a:gd name="T41" fmla="*/ 168 w 168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2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>
                <a:gd name="T0" fmla="*/ 0 w 172"/>
                <a:gd name="T1" fmla="*/ 0 h 149"/>
                <a:gd name="T2" fmla="*/ 2147483647 w 172"/>
                <a:gd name="T3" fmla="*/ 0 h 149"/>
                <a:gd name="T4" fmla="*/ 2147483647 w 172"/>
                <a:gd name="T5" fmla="*/ 2147483647 h 149"/>
                <a:gd name="T6" fmla="*/ 2147483647 w 172"/>
                <a:gd name="T7" fmla="*/ 2147483647 h 149"/>
                <a:gd name="T8" fmla="*/ 2147483647 w 172"/>
                <a:gd name="T9" fmla="*/ 2147483647 h 149"/>
                <a:gd name="T10" fmla="*/ 2147483647 w 172"/>
                <a:gd name="T11" fmla="*/ 2147483647 h 149"/>
                <a:gd name="T12" fmla="*/ 2147483647 w 172"/>
                <a:gd name="T13" fmla="*/ 2147483647 h 149"/>
                <a:gd name="T14" fmla="*/ 2147483647 w 172"/>
                <a:gd name="T15" fmla="*/ 2147483647 h 149"/>
                <a:gd name="T16" fmla="*/ 2147483647 w 172"/>
                <a:gd name="T17" fmla="*/ 2147483647 h 149"/>
                <a:gd name="T18" fmla="*/ 2147483647 w 172"/>
                <a:gd name="T19" fmla="*/ 2147483647 h 149"/>
                <a:gd name="T20" fmla="*/ 2147483647 w 172"/>
                <a:gd name="T21" fmla="*/ 2147483647 h 149"/>
                <a:gd name="T22" fmla="*/ 0 w 172"/>
                <a:gd name="T23" fmla="*/ 2147483647 h 149"/>
                <a:gd name="T24" fmla="*/ 0 w 172"/>
                <a:gd name="T25" fmla="*/ 0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149"/>
                <a:gd name="T41" fmla="*/ 172 w 1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3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>
                <a:gd name="T0" fmla="*/ 2147483647 w 221"/>
                <a:gd name="T1" fmla="*/ 2147483647 h 151"/>
                <a:gd name="T2" fmla="*/ 2147483647 w 221"/>
                <a:gd name="T3" fmla="*/ 2147483647 h 151"/>
                <a:gd name="T4" fmla="*/ 2147483647 w 221"/>
                <a:gd name="T5" fmla="*/ 2147483647 h 151"/>
                <a:gd name="T6" fmla="*/ 2147483647 w 221"/>
                <a:gd name="T7" fmla="*/ 2147483647 h 151"/>
                <a:gd name="T8" fmla="*/ 2147483647 w 221"/>
                <a:gd name="T9" fmla="*/ 2147483647 h 151"/>
                <a:gd name="T10" fmla="*/ 2147483647 w 221"/>
                <a:gd name="T11" fmla="*/ 2147483647 h 151"/>
                <a:gd name="T12" fmla="*/ 2147483647 w 221"/>
                <a:gd name="T13" fmla="*/ 2147483647 h 151"/>
                <a:gd name="T14" fmla="*/ 2147483647 w 221"/>
                <a:gd name="T15" fmla="*/ 2147483647 h 151"/>
                <a:gd name="T16" fmla="*/ 2147483647 w 221"/>
                <a:gd name="T17" fmla="*/ 2147483647 h 151"/>
                <a:gd name="T18" fmla="*/ 2147483647 w 221"/>
                <a:gd name="T19" fmla="*/ 2147483647 h 151"/>
                <a:gd name="T20" fmla="*/ 2147483647 w 221"/>
                <a:gd name="T21" fmla="*/ 2147483647 h 151"/>
                <a:gd name="T22" fmla="*/ 2147483647 w 221"/>
                <a:gd name="T23" fmla="*/ 2147483647 h 151"/>
                <a:gd name="T24" fmla="*/ 2147483647 w 221"/>
                <a:gd name="T25" fmla="*/ 2147483647 h 151"/>
                <a:gd name="T26" fmla="*/ 2147483647 w 221"/>
                <a:gd name="T27" fmla="*/ 2147483647 h 151"/>
                <a:gd name="T28" fmla="*/ 2147483647 w 221"/>
                <a:gd name="T29" fmla="*/ 2147483647 h 151"/>
                <a:gd name="T30" fmla="*/ 2147483647 w 221"/>
                <a:gd name="T31" fmla="*/ 2147483647 h 151"/>
                <a:gd name="T32" fmla="*/ 2147483647 w 221"/>
                <a:gd name="T33" fmla="*/ 2147483647 h 151"/>
                <a:gd name="T34" fmla="*/ 2147483647 w 221"/>
                <a:gd name="T35" fmla="*/ 2147483647 h 151"/>
                <a:gd name="T36" fmla="*/ 2147483647 w 221"/>
                <a:gd name="T37" fmla="*/ 2147483647 h 151"/>
                <a:gd name="T38" fmla="*/ 2147483647 w 221"/>
                <a:gd name="T39" fmla="*/ 2147483647 h 151"/>
                <a:gd name="T40" fmla="*/ 2147483647 w 221"/>
                <a:gd name="T41" fmla="*/ 2147483647 h 151"/>
                <a:gd name="T42" fmla="*/ 2147483647 w 221"/>
                <a:gd name="T43" fmla="*/ 2147483647 h 151"/>
                <a:gd name="T44" fmla="*/ 2147483647 w 221"/>
                <a:gd name="T45" fmla="*/ 2147483647 h 151"/>
                <a:gd name="T46" fmla="*/ 2147483647 w 221"/>
                <a:gd name="T47" fmla="*/ 2147483647 h 151"/>
                <a:gd name="T48" fmla="*/ 2147483647 w 221"/>
                <a:gd name="T49" fmla="*/ 2147483647 h 151"/>
                <a:gd name="T50" fmla="*/ 2147483647 w 221"/>
                <a:gd name="T51" fmla="*/ 2147483647 h 151"/>
                <a:gd name="T52" fmla="*/ 2147483647 w 221"/>
                <a:gd name="T53" fmla="*/ 2147483647 h 151"/>
                <a:gd name="T54" fmla="*/ 2147483647 w 221"/>
                <a:gd name="T55" fmla="*/ 2147483647 h 151"/>
                <a:gd name="T56" fmla="*/ 2147483647 w 221"/>
                <a:gd name="T57" fmla="*/ 2147483647 h 151"/>
                <a:gd name="T58" fmla="*/ 2147483647 w 221"/>
                <a:gd name="T59" fmla="*/ 2147483647 h 151"/>
                <a:gd name="T60" fmla="*/ 2147483647 w 221"/>
                <a:gd name="T61" fmla="*/ 2147483647 h 151"/>
                <a:gd name="T62" fmla="*/ 2147483647 w 221"/>
                <a:gd name="T63" fmla="*/ 2147483647 h 151"/>
                <a:gd name="T64" fmla="*/ 2147483647 w 221"/>
                <a:gd name="T65" fmla="*/ 2147483647 h 151"/>
                <a:gd name="T66" fmla="*/ 2147483647 w 221"/>
                <a:gd name="T67" fmla="*/ 2147483647 h 151"/>
                <a:gd name="T68" fmla="*/ 2147483647 w 221"/>
                <a:gd name="T69" fmla="*/ 2147483647 h 151"/>
                <a:gd name="T70" fmla="*/ 2147483647 w 221"/>
                <a:gd name="T71" fmla="*/ 2147483647 h 151"/>
                <a:gd name="T72" fmla="*/ 2147483647 w 221"/>
                <a:gd name="T73" fmla="*/ 2147483647 h 151"/>
                <a:gd name="T74" fmla="*/ 2147483647 w 221"/>
                <a:gd name="T75" fmla="*/ 2147483647 h 151"/>
                <a:gd name="T76" fmla="*/ 2147483647 w 221"/>
                <a:gd name="T77" fmla="*/ 2147483647 h 151"/>
                <a:gd name="T78" fmla="*/ 2147483647 w 221"/>
                <a:gd name="T79" fmla="*/ 2147483647 h 151"/>
                <a:gd name="T80" fmla="*/ 2147483647 w 221"/>
                <a:gd name="T81" fmla="*/ 0 h 151"/>
                <a:gd name="T82" fmla="*/ 2147483647 w 221"/>
                <a:gd name="T83" fmla="*/ 2147483647 h 151"/>
                <a:gd name="T84" fmla="*/ 2147483647 w 221"/>
                <a:gd name="T85" fmla="*/ 2147483647 h 151"/>
                <a:gd name="T86" fmla="*/ 2147483647 w 221"/>
                <a:gd name="T87" fmla="*/ 2147483647 h 151"/>
                <a:gd name="T88" fmla="*/ 2147483647 w 221"/>
                <a:gd name="T89" fmla="*/ 2147483647 h 151"/>
                <a:gd name="T90" fmla="*/ 2147483647 w 221"/>
                <a:gd name="T91" fmla="*/ 2147483647 h 151"/>
                <a:gd name="T92" fmla="*/ 2147483647 w 221"/>
                <a:gd name="T93" fmla="*/ 2147483647 h 151"/>
                <a:gd name="T94" fmla="*/ 0 w 221"/>
                <a:gd name="T95" fmla="*/ 2147483647 h 151"/>
                <a:gd name="T96" fmla="*/ 2147483647 w 221"/>
                <a:gd name="T97" fmla="*/ 2147483647 h 151"/>
                <a:gd name="T98" fmla="*/ 2147483647 w 221"/>
                <a:gd name="T99" fmla="*/ 2147483647 h 151"/>
                <a:gd name="T100" fmla="*/ 2147483647 w 221"/>
                <a:gd name="T101" fmla="*/ 2147483647 h 1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1"/>
                <a:gd name="T154" fmla="*/ 0 h 151"/>
                <a:gd name="T155" fmla="*/ 221 w 221"/>
                <a:gd name="T156" fmla="*/ 151 h 1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4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>
                <a:gd name="T0" fmla="*/ 0 w 195"/>
                <a:gd name="T1" fmla="*/ 0 h 149"/>
                <a:gd name="T2" fmla="*/ 2147483647 w 195"/>
                <a:gd name="T3" fmla="*/ 0 h 149"/>
                <a:gd name="T4" fmla="*/ 2147483647 w 195"/>
                <a:gd name="T5" fmla="*/ 2147483647 h 149"/>
                <a:gd name="T6" fmla="*/ 2147483647 w 195"/>
                <a:gd name="T7" fmla="*/ 2147483647 h 149"/>
                <a:gd name="T8" fmla="*/ 2147483647 w 195"/>
                <a:gd name="T9" fmla="*/ 0 h 149"/>
                <a:gd name="T10" fmla="*/ 2147483647 w 195"/>
                <a:gd name="T11" fmla="*/ 0 h 149"/>
                <a:gd name="T12" fmla="*/ 2147483647 w 195"/>
                <a:gd name="T13" fmla="*/ 2147483647 h 149"/>
                <a:gd name="T14" fmla="*/ 2147483647 w 195"/>
                <a:gd name="T15" fmla="*/ 2147483647 h 149"/>
                <a:gd name="T16" fmla="*/ 2147483647 w 195"/>
                <a:gd name="T17" fmla="*/ 2147483647 h 149"/>
                <a:gd name="T18" fmla="*/ 2147483647 w 195"/>
                <a:gd name="T19" fmla="*/ 2147483647 h 149"/>
                <a:gd name="T20" fmla="*/ 2147483647 w 195"/>
                <a:gd name="T21" fmla="*/ 2147483647 h 149"/>
                <a:gd name="T22" fmla="*/ 0 w 195"/>
                <a:gd name="T23" fmla="*/ 2147483647 h 149"/>
                <a:gd name="T24" fmla="*/ 0 w 195"/>
                <a:gd name="T25" fmla="*/ 0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5"/>
                <a:gd name="T40" fmla="*/ 0 h 149"/>
                <a:gd name="T41" fmla="*/ 195 w 195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5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>
                <a:gd name="T0" fmla="*/ 2147483647 w 189"/>
                <a:gd name="T1" fmla="*/ 2147483647 h 149"/>
                <a:gd name="T2" fmla="*/ 2147483647 w 189"/>
                <a:gd name="T3" fmla="*/ 2147483647 h 149"/>
                <a:gd name="T4" fmla="*/ 2147483647 w 189"/>
                <a:gd name="T5" fmla="*/ 2147483647 h 149"/>
                <a:gd name="T6" fmla="*/ 2147483647 w 189"/>
                <a:gd name="T7" fmla="*/ 2147483647 h 149"/>
                <a:gd name="T8" fmla="*/ 2147483647 w 189"/>
                <a:gd name="T9" fmla="*/ 2147483647 h 149"/>
                <a:gd name="T10" fmla="*/ 2147483647 w 189"/>
                <a:gd name="T11" fmla="*/ 2147483647 h 149"/>
                <a:gd name="T12" fmla="*/ 2147483647 w 189"/>
                <a:gd name="T13" fmla="*/ 2147483647 h 149"/>
                <a:gd name="T14" fmla="*/ 2147483647 w 189"/>
                <a:gd name="T15" fmla="*/ 2147483647 h 149"/>
                <a:gd name="T16" fmla="*/ 2147483647 w 189"/>
                <a:gd name="T17" fmla="*/ 2147483647 h 149"/>
                <a:gd name="T18" fmla="*/ 2147483647 w 189"/>
                <a:gd name="T19" fmla="*/ 2147483647 h 149"/>
                <a:gd name="T20" fmla="*/ 2147483647 w 189"/>
                <a:gd name="T21" fmla="*/ 2147483647 h 149"/>
                <a:gd name="T22" fmla="*/ 2147483647 w 189"/>
                <a:gd name="T23" fmla="*/ 2147483647 h 149"/>
                <a:gd name="T24" fmla="*/ 2147483647 w 189"/>
                <a:gd name="T25" fmla="*/ 2147483647 h 149"/>
                <a:gd name="T26" fmla="*/ 2147483647 w 189"/>
                <a:gd name="T27" fmla="*/ 2147483647 h 149"/>
                <a:gd name="T28" fmla="*/ 2147483647 w 189"/>
                <a:gd name="T29" fmla="*/ 2147483647 h 149"/>
                <a:gd name="T30" fmla="*/ 2147483647 w 189"/>
                <a:gd name="T31" fmla="*/ 2147483647 h 149"/>
                <a:gd name="T32" fmla="*/ 2147483647 w 189"/>
                <a:gd name="T33" fmla="*/ 2147483647 h 149"/>
                <a:gd name="T34" fmla="*/ 2147483647 w 189"/>
                <a:gd name="T35" fmla="*/ 2147483647 h 149"/>
                <a:gd name="T36" fmla="*/ 2147483647 w 189"/>
                <a:gd name="T37" fmla="*/ 2147483647 h 149"/>
                <a:gd name="T38" fmla="*/ 0 w 189"/>
                <a:gd name="T39" fmla="*/ 2147483647 h 149"/>
                <a:gd name="T40" fmla="*/ 2147483647 w 189"/>
                <a:gd name="T41" fmla="*/ 2147483647 h 149"/>
                <a:gd name="T42" fmla="*/ 2147483647 w 189"/>
                <a:gd name="T43" fmla="*/ 2147483647 h 149"/>
                <a:gd name="T44" fmla="*/ 2147483647 w 189"/>
                <a:gd name="T45" fmla="*/ 2147483647 h 149"/>
                <a:gd name="T46" fmla="*/ 2147483647 w 189"/>
                <a:gd name="T47" fmla="*/ 2147483647 h 149"/>
                <a:gd name="T48" fmla="*/ 2147483647 w 189"/>
                <a:gd name="T49" fmla="*/ 2147483647 h 149"/>
                <a:gd name="T50" fmla="*/ 2147483647 w 189"/>
                <a:gd name="T51" fmla="*/ 2147483647 h 149"/>
                <a:gd name="T52" fmla="*/ 2147483647 w 189"/>
                <a:gd name="T53" fmla="*/ 2147483647 h 149"/>
                <a:gd name="T54" fmla="*/ 2147483647 w 189"/>
                <a:gd name="T55" fmla="*/ 2147483647 h 149"/>
                <a:gd name="T56" fmla="*/ 2147483647 w 189"/>
                <a:gd name="T57" fmla="*/ 2147483647 h 149"/>
                <a:gd name="T58" fmla="*/ 2147483647 w 189"/>
                <a:gd name="T59" fmla="*/ 2147483647 h 149"/>
                <a:gd name="T60" fmla="*/ 2147483647 w 189"/>
                <a:gd name="T61" fmla="*/ 2147483647 h 149"/>
                <a:gd name="T62" fmla="*/ 2147483647 w 189"/>
                <a:gd name="T63" fmla="*/ 2147483647 h 149"/>
                <a:gd name="T64" fmla="*/ 2147483647 w 189"/>
                <a:gd name="T65" fmla="*/ 2147483647 h 149"/>
                <a:gd name="T66" fmla="*/ 2147483647 w 189"/>
                <a:gd name="T67" fmla="*/ 2147483647 h 149"/>
                <a:gd name="T68" fmla="*/ 2147483647 w 189"/>
                <a:gd name="T69" fmla="*/ 2147483647 h 149"/>
                <a:gd name="T70" fmla="*/ 2147483647 w 189"/>
                <a:gd name="T71" fmla="*/ 2147483647 h 149"/>
                <a:gd name="T72" fmla="*/ 2147483647 w 189"/>
                <a:gd name="T73" fmla="*/ 2147483647 h 149"/>
                <a:gd name="T74" fmla="*/ 2147483647 w 189"/>
                <a:gd name="T75" fmla="*/ 2147483647 h 149"/>
                <a:gd name="T76" fmla="*/ 2147483647 w 189"/>
                <a:gd name="T77" fmla="*/ 2147483647 h 149"/>
                <a:gd name="T78" fmla="*/ 2147483647 w 189"/>
                <a:gd name="T79" fmla="*/ 2147483647 h 149"/>
                <a:gd name="T80" fmla="*/ 2147483647 w 189"/>
                <a:gd name="T81" fmla="*/ 2147483647 h 149"/>
                <a:gd name="T82" fmla="*/ 2147483647 w 189"/>
                <a:gd name="T83" fmla="*/ 2147483647 h 149"/>
                <a:gd name="T84" fmla="*/ 2147483647 w 189"/>
                <a:gd name="T85" fmla="*/ 0 h 149"/>
                <a:gd name="T86" fmla="*/ 0 w 189"/>
                <a:gd name="T87" fmla="*/ 0 h 149"/>
                <a:gd name="T88" fmla="*/ 0 w 189"/>
                <a:gd name="T89" fmla="*/ 2147483647 h 1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149"/>
                <a:gd name="T137" fmla="*/ 189 w 189"/>
                <a:gd name="T138" fmla="*/ 149 h 1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6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>
                <a:gd name="T0" fmla="*/ 0 w 173"/>
                <a:gd name="T1" fmla="*/ 0 h 149"/>
                <a:gd name="T2" fmla="*/ 2147483647 w 173"/>
                <a:gd name="T3" fmla="*/ 0 h 149"/>
                <a:gd name="T4" fmla="*/ 2147483647 w 173"/>
                <a:gd name="T5" fmla="*/ 2147483647 h 149"/>
                <a:gd name="T6" fmla="*/ 2147483647 w 173"/>
                <a:gd name="T7" fmla="*/ 2147483647 h 149"/>
                <a:gd name="T8" fmla="*/ 2147483647 w 173"/>
                <a:gd name="T9" fmla="*/ 2147483647 h 149"/>
                <a:gd name="T10" fmla="*/ 0 w 173"/>
                <a:gd name="T11" fmla="*/ 2147483647 h 149"/>
                <a:gd name="T12" fmla="*/ 0 w 173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149"/>
                <a:gd name="T23" fmla="*/ 173 w 173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7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>
                <a:gd name="T0" fmla="*/ 2147483647 w 202"/>
                <a:gd name="T1" fmla="*/ 2147483647 h 149"/>
                <a:gd name="T2" fmla="*/ 2147483647 w 202"/>
                <a:gd name="T3" fmla="*/ 2147483647 h 149"/>
                <a:gd name="T4" fmla="*/ 2147483647 w 202"/>
                <a:gd name="T5" fmla="*/ 2147483647 h 149"/>
                <a:gd name="T6" fmla="*/ 2147483647 w 202"/>
                <a:gd name="T7" fmla="*/ 2147483647 h 149"/>
                <a:gd name="T8" fmla="*/ 2147483647 w 202"/>
                <a:gd name="T9" fmla="*/ 2147483647 h 149"/>
                <a:gd name="T10" fmla="*/ 2147483647 w 202"/>
                <a:gd name="T11" fmla="*/ 2147483647 h 149"/>
                <a:gd name="T12" fmla="*/ 2147483647 w 202"/>
                <a:gd name="T13" fmla="*/ 2147483647 h 149"/>
                <a:gd name="T14" fmla="*/ 2147483647 w 202"/>
                <a:gd name="T15" fmla="*/ 2147483647 h 149"/>
                <a:gd name="T16" fmla="*/ 2147483647 w 202"/>
                <a:gd name="T17" fmla="*/ 2147483647 h 149"/>
                <a:gd name="T18" fmla="*/ 2147483647 w 202"/>
                <a:gd name="T19" fmla="*/ 2147483647 h 149"/>
                <a:gd name="T20" fmla="*/ 2147483647 w 202"/>
                <a:gd name="T21" fmla="*/ 2147483647 h 149"/>
                <a:gd name="T22" fmla="*/ 2147483647 w 202"/>
                <a:gd name="T23" fmla="*/ 2147483647 h 149"/>
                <a:gd name="T24" fmla="*/ 2147483647 w 202"/>
                <a:gd name="T25" fmla="*/ 2147483647 h 149"/>
                <a:gd name="T26" fmla="*/ 2147483647 w 202"/>
                <a:gd name="T27" fmla="*/ 2147483647 h 149"/>
                <a:gd name="T28" fmla="*/ 2147483647 w 202"/>
                <a:gd name="T29" fmla="*/ 2147483647 h 149"/>
                <a:gd name="T30" fmla="*/ 2147483647 w 202"/>
                <a:gd name="T31" fmla="*/ 2147483647 h 149"/>
                <a:gd name="T32" fmla="*/ 2147483647 w 202"/>
                <a:gd name="T33" fmla="*/ 2147483647 h 149"/>
                <a:gd name="T34" fmla="*/ 2147483647 w 202"/>
                <a:gd name="T35" fmla="*/ 2147483647 h 149"/>
                <a:gd name="T36" fmla="*/ 2147483647 w 202"/>
                <a:gd name="T37" fmla="*/ 2147483647 h 149"/>
                <a:gd name="T38" fmla="*/ 2147483647 w 202"/>
                <a:gd name="T39" fmla="*/ 2147483647 h 149"/>
                <a:gd name="T40" fmla="*/ 2147483647 w 202"/>
                <a:gd name="T41" fmla="*/ 2147483647 h 149"/>
                <a:gd name="T42" fmla="*/ 2147483647 w 202"/>
                <a:gd name="T43" fmla="*/ 2147483647 h 149"/>
                <a:gd name="T44" fmla="*/ 2147483647 w 202"/>
                <a:gd name="T45" fmla="*/ 2147483647 h 149"/>
                <a:gd name="T46" fmla="*/ 2147483647 w 202"/>
                <a:gd name="T47" fmla="*/ 0 h 149"/>
                <a:gd name="T48" fmla="*/ 2147483647 w 202"/>
                <a:gd name="T49" fmla="*/ 2147483647 h 149"/>
                <a:gd name="T50" fmla="*/ 2147483647 w 202"/>
                <a:gd name="T51" fmla="*/ 2147483647 h 149"/>
                <a:gd name="T52" fmla="*/ 2147483647 w 202"/>
                <a:gd name="T53" fmla="*/ 2147483647 h 149"/>
                <a:gd name="T54" fmla="*/ 2147483647 w 202"/>
                <a:gd name="T55" fmla="*/ 2147483647 h 149"/>
                <a:gd name="T56" fmla="*/ 2147483647 w 202"/>
                <a:gd name="T57" fmla="*/ 2147483647 h 149"/>
                <a:gd name="T58" fmla="*/ 2147483647 w 202"/>
                <a:gd name="T59" fmla="*/ 2147483647 h 149"/>
                <a:gd name="T60" fmla="*/ 2147483647 w 202"/>
                <a:gd name="T61" fmla="*/ 2147483647 h 149"/>
                <a:gd name="T62" fmla="*/ 2147483647 w 202"/>
                <a:gd name="T63" fmla="*/ 2147483647 h 149"/>
                <a:gd name="T64" fmla="*/ 2147483647 w 202"/>
                <a:gd name="T65" fmla="*/ 2147483647 h 149"/>
                <a:gd name="T66" fmla="*/ 2147483647 w 202"/>
                <a:gd name="T67" fmla="*/ 2147483647 h 149"/>
                <a:gd name="T68" fmla="*/ 2147483647 w 202"/>
                <a:gd name="T69" fmla="*/ 2147483647 h 149"/>
                <a:gd name="T70" fmla="*/ 2147483647 w 202"/>
                <a:gd name="T71" fmla="*/ 2147483647 h 149"/>
                <a:gd name="T72" fmla="*/ 2147483647 w 202"/>
                <a:gd name="T73" fmla="*/ 2147483647 h 149"/>
                <a:gd name="T74" fmla="*/ 2147483647 w 202"/>
                <a:gd name="T75" fmla="*/ 2147483647 h 149"/>
                <a:gd name="T76" fmla="*/ 2147483647 w 202"/>
                <a:gd name="T77" fmla="*/ 2147483647 h 149"/>
                <a:gd name="T78" fmla="*/ 2147483647 w 202"/>
                <a:gd name="T79" fmla="*/ 2147483647 h 149"/>
                <a:gd name="T80" fmla="*/ 2147483647 w 202"/>
                <a:gd name="T81" fmla="*/ 2147483647 h 149"/>
                <a:gd name="T82" fmla="*/ 2147483647 w 202"/>
                <a:gd name="T83" fmla="*/ 2147483647 h 149"/>
                <a:gd name="T84" fmla="*/ 2147483647 w 202"/>
                <a:gd name="T85" fmla="*/ 2147483647 h 149"/>
                <a:gd name="T86" fmla="*/ 2147483647 w 202"/>
                <a:gd name="T87" fmla="*/ 2147483647 h 149"/>
                <a:gd name="T88" fmla="*/ 2147483647 w 202"/>
                <a:gd name="T89" fmla="*/ 2147483647 h 1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149"/>
                <a:gd name="T137" fmla="*/ 202 w 202"/>
                <a:gd name="T138" fmla="*/ 149 h 1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8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>
                <a:gd name="T0" fmla="*/ 2147483647 w 168"/>
                <a:gd name="T1" fmla="*/ 2147483647 h 149"/>
                <a:gd name="T2" fmla="*/ 2147483647 w 168"/>
                <a:gd name="T3" fmla="*/ 2147483647 h 149"/>
                <a:gd name="T4" fmla="*/ 2147483647 w 168"/>
                <a:gd name="T5" fmla="*/ 2147483647 h 149"/>
                <a:gd name="T6" fmla="*/ 2147483647 w 168"/>
                <a:gd name="T7" fmla="*/ 2147483647 h 149"/>
                <a:gd name="T8" fmla="*/ 2147483647 w 168"/>
                <a:gd name="T9" fmla="*/ 2147483647 h 149"/>
                <a:gd name="T10" fmla="*/ 2147483647 w 168"/>
                <a:gd name="T11" fmla="*/ 2147483647 h 149"/>
                <a:gd name="T12" fmla="*/ 2147483647 w 168"/>
                <a:gd name="T13" fmla="*/ 2147483647 h 149"/>
                <a:gd name="T14" fmla="*/ 2147483647 w 168"/>
                <a:gd name="T15" fmla="*/ 0 h 149"/>
                <a:gd name="T16" fmla="*/ 0 w 168"/>
                <a:gd name="T17" fmla="*/ 0 h 149"/>
                <a:gd name="T18" fmla="*/ 0 w 168"/>
                <a:gd name="T19" fmla="*/ 2147483647 h 149"/>
                <a:gd name="T20" fmla="*/ 2147483647 w 168"/>
                <a:gd name="T21" fmla="*/ 2147483647 h 149"/>
                <a:gd name="T22" fmla="*/ 2147483647 w 168"/>
                <a:gd name="T23" fmla="*/ 2147483647 h 149"/>
                <a:gd name="T24" fmla="*/ 2147483647 w 168"/>
                <a:gd name="T25" fmla="*/ 2147483647 h 149"/>
                <a:gd name="T26" fmla="*/ 2147483647 w 168"/>
                <a:gd name="T27" fmla="*/ 2147483647 h 149"/>
                <a:gd name="T28" fmla="*/ 2147483647 w 168"/>
                <a:gd name="T29" fmla="*/ 2147483647 h 149"/>
                <a:gd name="T30" fmla="*/ 2147483647 w 168"/>
                <a:gd name="T31" fmla="*/ 2147483647 h 149"/>
                <a:gd name="T32" fmla="*/ 2147483647 w 168"/>
                <a:gd name="T33" fmla="*/ 2147483647 h 149"/>
                <a:gd name="T34" fmla="*/ 2147483647 w 168"/>
                <a:gd name="T35" fmla="*/ 2147483647 h 149"/>
                <a:gd name="T36" fmla="*/ 2147483647 w 168"/>
                <a:gd name="T37" fmla="*/ 2147483647 h 149"/>
                <a:gd name="T38" fmla="*/ 2147483647 w 168"/>
                <a:gd name="T39" fmla="*/ 2147483647 h 149"/>
                <a:gd name="T40" fmla="*/ 2147483647 w 168"/>
                <a:gd name="T41" fmla="*/ 2147483647 h 149"/>
                <a:gd name="T42" fmla="*/ 2147483647 w 168"/>
                <a:gd name="T43" fmla="*/ 2147483647 h 149"/>
                <a:gd name="T44" fmla="*/ 2147483647 w 168"/>
                <a:gd name="T45" fmla="*/ 2147483647 h 149"/>
                <a:gd name="T46" fmla="*/ 2147483647 w 168"/>
                <a:gd name="T47" fmla="*/ 2147483647 h 149"/>
                <a:gd name="T48" fmla="*/ 2147483647 w 168"/>
                <a:gd name="T49" fmla="*/ 2147483647 h 149"/>
                <a:gd name="T50" fmla="*/ 2147483647 w 168"/>
                <a:gd name="T51" fmla="*/ 2147483647 h 149"/>
                <a:gd name="T52" fmla="*/ 2147483647 w 168"/>
                <a:gd name="T53" fmla="*/ 2147483647 h 149"/>
                <a:gd name="T54" fmla="*/ 2147483647 w 168"/>
                <a:gd name="T55" fmla="*/ 2147483647 h 149"/>
                <a:gd name="T56" fmla="*/ 2147483647 w 168"/>
                <a:gd name="T57" fmla="*/ 2147483647 h 149"/>
                <a:gd name="T58" fmla="*/ 2147483647 w 168"/>
                <a:gd name="T59" fmla="*/ 2147483647 h 1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8"/>
                <a:gd name="T91" fmla="*/ 0 h 149"/>
                <a:gd name="T92" fmla="*/ 168 w 168"/>
                <a:gd name="T93" fmla="*/ 149 h 1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39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>
                <a:gd name="T0" fmla="*/ 2147483647 w 195"/>
                <a:gd name="T1" fmla="*/ 0 h 149"/>
                <a:gd name="T2" fmla="*/ 2147483647 w 195"/>
                <a:gd name="T3" fmla="*/ 2147483647 h 149"/>
                <a:gd name="T4" fmla="*/ 2147483647 w 195"/>
                <a:gd name="T5" fmla="*/ 0 h 149"/>
                <a:gd name="T6" fmla="*/ 0 w 195"/>
                <a:gd name="T7" fmla="*/ 0 h 149"/>
                <a:gd name="T8" fmla="*/ 0 w 195"/>
                <a:gd name="T9" fmla="*/ 2147483647 h 149"/>
                <a:gd name="T10" fmla="*/ 2147483647 w 195"/>
                <a:gd name="T11" fmla="*/ 2147483647 h 149"/>
                <a:gd name="T12" fmla="*/ 2147483647 w 195"/>
                <a:gd name="T13" fmla="*/ 2147483647 h 149"/>
                <a:gd name="T14" fmla="*/ 2147483647 w 195"/>
                <a:gd name="T15" fmla="*/ 2147483647 h 149"/>
                <a:gd name="T16" fmla="*/ 2147483647 w 195"/>
                <a:gd name="T17" fmla="*/ 2147483647 h 149"/>
                <a:gd name="T18" fmla="*/ 2147483647 w 195"/>
                <a:gd name="T19" fmla="*/ 0 h 149"/>
                <a:gd name="T20" fmla="*/ 2147483647 w 195"/>
                <a:gd name="T21" fmla="*/ 0 h 149"/>
                <a:gd name="T22" fmla="*/ 2147483647 w 195"/>
                <a:gd name="T23" fmla="*/ 2147483647 h 149"/>
                <a:gd name="T24" fmla="*/ 2147483647 w 195"/>
                <a:gd name="T25" fmla="*/ 2147483647 h 149"/>
                <a:gd name="T26" fmla="*/ 2147483647 w 195"/>
                <a:gd name="T27" fmla="*/ 2147483647 h 149"/>
                <a:gd name="T28" fmla="*/ 2147483647 w 195"/>
                <a:gd name="T29" fmla="*/ 2147483647 h 149"/>
                <a:gd name="T30" fmla="*/ 2147483647 w 195"/>
                <a:gd name="T31" fmla="*/ 2147483647 h 149"/>
                <a:gd name="T32" fmla="*/ 2147483647 w 195"/>
                <a:gd name="T33" fmla="*/ 2147483647 h 149"/>
                <a:gd name="T34" fmla="*/ 2147483647 w 195"/>
                <a:gd name="T35" fmla="*/ 2147483647 h 149"/>
                <a:gd name="T36" fmla="*/ 2147483647 w 195"/>
                <a:gd name="T37" fmla="*/ 2147483647 h 149"/>
                <a:gd name="T38" fmla="*/ 2147483647 w 195"/>
                <a:gd name="T39" fmla="*/ 2147483647 h 149"/>
                <a:gd name="T40" fmla="*/ 2147483647 w 195"/>
                <a:gd name="T41" fmla="*/ 2147483647 h 149"/>
                <a:gd name="T42" fmla="*/ 2147483647 w 195"/>
                <a:gd name="T43" fmla="*/ 2147483647 h 149"/>
                <a:gd name="T44" fmla="*/ 2147483647 w 195"/>
                <a:gd name="T45" fmla="*/ 2147483647 h 149"/>
                <a:gd name="T46" fmla="*/ 2147483647 w 195"/>
                <a:gd name="T47" fmla="*/ 2147483647 h 149"/>
                <a:gd name="T48" fmla="*/ 2147483647 w 195"/>
                <a:gd name="T49" fmla="*/ 2147483647 h 149"/>
                <a:gd name="T50" fmla="*/ 2147483647 w 195"/>
                <a:gd name="T51" fmla="*/ 2147483647 h 1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5"/>
                <a:gd name="T79" fmla="*/ 0 h 149"/>
                <a:gd name="T80" fmla="*/ 195 w 195"/>
                <a:gd name="T81" fmla="*/ 149 h 1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40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>
                <a:gd name="T0" fmla="*/ 2147483647 w 172"/>
                <a:gd name="T1" fmla="*/ 2147483647 h 149"/>
                <a:gd name="T2" fmla="*/ 2147483647 w 172"/>
                <a:gd name="T3" fmla="*/ 2147483647 h 149"/>
                <a:gd name="T4" fmla="*/ 2147483647 w 172"/>
                <a:gd name="T5" fmla="*/ 2147483647 h 149"/>
                <a:gd name="T6" fmla="*/ 2147483647 w 172"/>
                <a:gd name="T7" fmla="*/ 2147483647 h 149"/>
                <a:gd name="T8" fmla="*/ 2147483647 w 172"/>
                <a:gd name="T9" fmla="*/ 2147483647 h 149"/>
                <a:gd name="T10" fmla="*/ 2147483647 w 172"/>
                <a:gd name="T11" fmla="*/ 2147483647 h 149"/>
                <a:gd name="T12" fmla="*/ 2147483647 w 172"/>
                <a:gd name="T13" fmla="*/ 2147483647 h 149"/>
                <a:gd name="T14" fmla="*/ 2147483647 w 172"/>
                <a:gd name="T15" fmla="*/ 0 h 149"/>
                <a:gd name="T16" fmla="*/ 0 w 172"/>
                <a:gd name="T17" fmla="*/ 0 h 149"/>
                <a:gd name="T18" fmla="*/ 0 w 172"/>
                <a:gd name="T19" fmla="*/ 2147483647 h 149"/>
                <a:gd name="T20" fmla="*/ 2147483647 w 172"/>
                <a:gd name="T21" fmla="*/ 2147483647 h 149"/>
                <a:gd name="T22" fmla="*/ 2147483647 w 172"/>
                <a:gd name="T23" fmla="*/ 2147483647 h 149"/>
                <a:gd name="T24" fmla="*/ 2147483647 w 172"/>
                <a:gd name="T25" fmla="*/ 2147483647 h 149"/>
                <a:gd name="T26" fmla="*/ 2147483647 w 172"/>
                <a:gd name="T27" fmla="*/ 2147483647 h 149"/>
                <a:gd name="T28" fmla="*/ 2147483647 w 172"/>
                <a:gd name="T29" fmla="*/ 2147483647 h 149"/>
                <a:gd name="T30" fmla="*/ 2147483647 w 172"/>
                <a:gd name="T31" fmla="*/ 2147483647 h 149"/>
                <a:gd name="T32" fmla="*/ 2147483647 w 172"/>
                <a:gd name="T33" fmla="*/ 2147483647 h 149"/>
                <a:gd name="T34" fmla="*/ 2147483647 w 172"/>
                <a:gd name="T35" fmla="*/ 2147483647 h 149"/>
                <a:gd name="T36" fmla="*/ 2147483647 w 172"/>
                <a:gd name="T37" fmla="*/ 2147483647 h 149"/>
                <a:gd name="T38" fmla="*/ 2147483647 w 172"/>
                <a:gd name="T39" fmla="*/ 2147483647 h 149"/>
                <a:gd name="T40" fmla="*/ 2147483647 w 172"/>
                <a:gd name="T41" fmla="*/ 2147483647 h 149"/>
                <a:gd name="T42" fmla="*/ 2147483647 w 172"/>
                <a:gd name="T43" fmla="*/ 2147483647 h 149"/>
                <a:gd name="T44" fmla="*/ 2147483647 w 172"/>
                <a:gd name="T45" fmla="*/ 2147483647 h 149"/>
                <a:gd name="T46" fmla="*/ 2147483647 w 172"/>
                <a:gd name="T47" fmla="*/ 2147483647 h 149"/>
                <a:gd name="T48" fmla="*/ 2147483647 w 172"/>
                <a:gd name="T49" fmla="*/ 2147483647 h 149"/>
                <a:gd name="T50" fmla="*/ 2147483647 w 172"/>
                <a:gd name="T51" fmla="*/ 2147483647 h 149"/>
                <a:gd name="T52" fmla="*/ 2147483647 w 172"/>
                <a:gd name="T53" fmla="*/ 2147483647 h 149"/>
                <a:gd name="T54" fmla="*/ 2147483647 w 172"/>
                <a:gd name="T55" fmla="*/ 2147483647 h 149"/>
                <a:gd name="T56" fmla="*/ 2147483647 w 172"/>
                <a:gd name="T57" fmla="*/ 2147483647 h 149"/>
                <a:gd name="T58" fmla="*/ 2147483647 w 172"/>
                <a:gd name="T59" fmla="*/ 2147483647 h 1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2"/>
                <a:gd name="T91" fmla="*/ 0 h 149"/>
                <a:gd name="T92" fmla="*/ 172 w 172"/>
                <a:gd name="T93" fmla="*/ 149 h 1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41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>
                <a:gd name="T0" fmla="*/ 2147483647 w 221"/>
                <a:gd name="T1" fmla="*/ 2147483647 h 151"/>
                <a:gd name="T2" fmla="*/ 2147483647 w 221"/>
                <a:gd name="T3" fmla="*/ 2147483647 h 151"/>
                <a:gd name="T4" fmla="*/ 2147483647 w 221"/>
                <a:gd name="T5" fmla="*/ 2147483647 h 151"/>
                <a:gd name="T6" fmla="*/ 2147483647 w 221"/>
                <a:gd name="T7" fmla="*/ 2147483647 h 151"/>
                <a:gd name="T8" fmla="*/ 2147483647 w 221"/>
                <a:gd name="T9" fmla="*/ 2147483647 h 151"/>
                <a:gd name="T10" fmla="*/ 2147483647 w 221"/>
                <a:gd name="T11" fmla="*/ 2147483647 h 151"/>
                <a:gd name="T12" fmla="*/ 2147483647 w 221"/>
                <a:gd name="T13" fmla="*/ 2147483647 h 151"/>
                <a:gd name="T14" fmla="*/ 2147483647 w 221"/>
                <a:gd name="T15" fmla="*/ 2147483647 h 151"/>
                <a:gd name="T16" fmla="*/ 2147483647 w 221"/>
                <a:gd name="T17" fmla="*/ 2147483647 h 151"/>
                <a:gd name="T18" fmla="*/ 2147483647 w 221"/>
                <a:gd name="T19" fmla="*/ 2147483647 h 151"/>
                <a:gd name="T20" fmla="*/ 2147483647 w 221"/>
                <a:gd name="T21" fmla="*/ 2147483647 h 151"/>
                <a:gd name="T22" fmla="*/ 2147483647 w 221"/>
                <a:gd name="T23" fmla="*/ 2147483647 h 151"/>
                <a:gd name="T24" fmla="*/ 2147483647 w 221"/>
                <a:gd name="T25" fmla="*/ 2147483647 h 151"/>
                <a:gd name="T26" fmla="*/ 2147483647 w 221"/>
                <a:gd name="T27" fmla="*/ 2147483647 h 151"/>
                <a:gd name="T28" fmla="*/ 2147483647 w 221"/>
                <a:gd name="T29" fmla="*/ 2147483647 h 151"/>
                <a:gd name="T30" fmla="*/ 2147483647 w 221"/>
                <a:gd name="T31" fmla="*/ 2147483647 h 151"/>
                <a:gd name="T32" fmla="*/ 2147483647 w 221"/>
                <a:gd name="T33" fmla="*/ 2147483647 h 151"/>
                <a:gd name="T34" fmla="*/ 2147483647 w 221"/>
                <a:gd name="T35" fmla="*/ 2147483647 h 151"/>
                <a:gd name="T36" fmla="*/ 2147483647 w 221"/>
                <a:gd name="T37" fmla="*/ 2147483647 h 151"/>
                <a:gd name="T38" fmla="*/ 2147483647 w 221"/>
                <a:gd name="T39" fmla="*/ 2147483647 h 151"/>
                <a:gd name="T40" fmla="*/ 2147483647 w 221"/>
                <a:gd name="T41" fmla="*/ 2147483647 h 151"/>
                <a:gd name="T42" fmla="*/ 2147483647 w 221"/>
                <a:gd name="T43" fmla="*/ 2147483647 h 151"/>
                <a:gd name="T44" fmla="*/ 2147483647 w 221"/>
                <a:gd name="T45" fmla="*/ 0 h 151"/>
                <a:gd name="T46" fmla="*/ 2147483647 w 221"/>
                <a:gd name="T47" fmla="*/ 2147483647 h 151"/>
                <a:gd name="T48" fmla="*/ 2147483647 w 221"/>
                <a:gd name="T49" fmla="*/ 2147483647 h 151"/>
                <a:gd name="T50" fmla="*/ 2147483647 w 221"/>
                <a:gd name="T51" fmla="*/ 2147483647 h 151"/>
                <a:gd name="T52" fmla="*/ 2147483647 w 221"/>
                <a:gd name="T53" fmla="*/ 2147483647 h 151"/>
                <a:gd name="T54" fmla="*/ 2147483647 w 221"/>
                <a:gd name="T55" fmla="*/ 2147483647 h 151"/>
                <a:gd name="T56" fmla="*/ 2147483647 w 221"/>
                <a:gd name="T57" fmla="*/ 2147483647 h 151"/>
                <a:gd name="T58" fmla="*/ 2147483647 w 221"/>
                <a:gd name="T59" fmla="*/ 2147483647 h 151"/>
                <a:gd name="T60" fmla="*/ 2147483647 w 221"/>
                <a:gd name="T61" fmla="*/ 2147483647 h 151"/>
                <a:gd name="T62" fmla="*/ 2147483647 w 221"/>
                <a:gd name="T63" fmla="*/ 2147483647 h 151"/>
                <a:gd name="T64" fmla="*/ 2147483647 w 221"/>
                <a:gd name="T65" fmla="*/ 2147483647 h 151"/>
                <a:gd name="T66" fmla="*/ 2147483647 w 221"/>
                <a:gd name="T67" fmla="*/ 2147483647 h 151"/>
                <a:gd name="T68" fmla="*/ 2147483647 w 221"/>
                <a:gd name="T69" fmla="*/ 2147483647 h 151"/>
                <a:gd name="T70" fmla="*/ 2147483647 w 221"/>
                <a:gd name="T71" fmla="*/ 2147483647 h 151"/>
                <a:gd name="T72" fmla="*/ 2147483647 w 221"/>
                <a:gd name="T73" fmla="*/ 2147483647 h 151"/>
                <a:gd name="T74" fmla="*/ 2147483647 w 221"/>
                <a:gd name="T75" fmla="*/ 2147483647 h 151"/>
                <a:gd name="T76" fmla="*/ 2147483647 w 221"/>
                <a:gd name="T77" fmla="*/ 2147483647 h 151"/>
                <a:gd name="T78" fmla="*/ 2147483647 w 221"/>
                <a:gd name="T79" fmla="*/ 2147483647 h 151"/>
                <a:gd name="T80" fmla="*/ 2147483647 w 221"/>
                <a:gd name="T81" fmla="*/ 2147483647 h 151"/>
                <a:gd name="T82" fmla="*/ 2147483647 w 221"/>
                <a:gd name="T83" fmla="*/ 2147483647 h 151"/>
                <a:gd name="T84" fmla="*/ 2147483647 w 221"/>
                <a:gd name="T85" fmla="*/ 2147483647 h 151"/>
                <a:gd name="T86" fmla="*/ 2147483647 w 221"/>
                <a:gd name="T87" fmla="*/ 2147483647 h 151"/>
                <a:gd name="T88" fmla="*/ 2147483647 w 221"/>
                <a:gd name="T89" fmla="*/ 2147483647 h 151"/>
                <a:gd name="T90" fmla="*/ 2147483647 w 221"/>
                <a:gd name="T91" fmla="*/ 2147483647 h 151"/>
                <a:gd name="T92" fmla="*/ 2147483647 w 221"/>
                <a:gd name="T93" fmla="*/ 2147483647 h 151"/>
                <a:gd name="T94" fmla="*/ 2147483647 w 221"/>
                <a:gd name="T95" fmla="*/ 2147483647 h 151"/>
                <a:gd name="T96" fmla="*/ 2147483647 w 221"/>
                <a:gd name="T97" fmla="*/ 2147483647 h 151"/>
                <a:gd name="T98" fmla="*/ 2147483647 w 221"/>
                <a:gd name="T99" fmla="*/ 2147483647 h 1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1"/>
                <a:gd name="T151" fmla="*/ 0 h 151"/>
                <a:gd name="T152" fmla="*/ 221 w 221"/>
                <a:gd name="T153" fmla="*/ 151 h 1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42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>
                <a:gd name="T0" fmla="*/ 2147483647 w 1286"/>
                <a:gd name="T1" fmla="*/ 2147483647 h 304"/>
                <a:gd name="T2" fmla="*/ 2147483647 w 1286"/>
                <a:gd name="T3" fmla="*/ 2147483647 h 304"/>
                <a:gd name="T4" fmla="*/ 2147483647 w 1286"/>
                <a:gd name="T5" fmla="*/ 2147483647 h 304"/>
                <a:gd name="T6" fmla="*/ 2147483647 w 1286"/>
                <a:gd name="T7" fmla="*/ 2147483647 h 304"/>
                <a:gd name="T8" fmla="*/ 2147483647 w 1286"/>
                <a:gd name="T9" fmla="*/ 2147483647 h 304"/>
                <a:gd name="T10" fmla="*/ 2147483647 w 1286"/>
                <a:gd name="T11" fmla="*/ 2147483647 h 304"/>
                <a:gd name="T12" fmla="*/ 2147483647 w 1286"/>
                <a:gd name="T13" fmla="*/ 2147483647 h 304"/>
                <a:gd name="T14" fmla="*/ 2147483647 w 1286"/>
                <a:gd name="T15" fmla="*/ 2147483647 h 304"/>
                <a:gd name="T16" fmla="*/ 2147483647 w 1286"/>
                <a:gd name="T17" fmla="*/ 2147483647 h 304"/>
                <a:gd name="T18" fmla="*/ 2147483647 w 1286"/>
                <a:gd name="T19" fmla="*/ 2147483647 h 304"/>
                <a:gd name="T20" fmla="*/ 2147483647 w 1286"/>
                <a:gd name="T21" fmla="*/ 2147483647 h 304"/>
                <a:gd name="T22" fmla="*/ 2147483647 w 1286"/>
                <a:gd name="T23" fmla="*/ 2147483647 h 304"/>
                <a:gd name="T24" fmla="*/ 2147483647 w 1286"/>
                <a:gd name="T25" fmla="*/ 2147483647 h 304"/>
                <a:gd name="T26" fmla="*/ 2147483647 w 1286"/>
                <a:gd name="T27" fmla="*/ 2147483647 h 304"/>
                <a:gd name="T28" fmla="*/ 2147483647 w 1286"/>
                <a:gd name="T29" fmla="*/ 2147483647 h 304"/>
                <a:gd name="T30" fmla="*/ 2147483647 w 1286"/>
                <a:gd name="T31" fmla="*/ 2147483647 h 304"/>
                <a:gd name="T32" fmla="*/ 2147483647 w 1286"/>
                <a:gd name="T33" fmla="*/ 2147483647 h 304"/>
                <a:gd name="T34" fmla="*/ 2147483647 w 1286"/>
                <a:gd name="T35" fmla="*/ 2147483647 h 304"/>
                <a:gd name="T36" fmla="*/ 2147483647 w 1286"/>
                <a:gd name="T37" fmla="*/ 2147483647 h 304"/>
                <a:gd name="T38" fmla="*/ 2147483647 w 1286"/>
                <a:gd name="T39" fmla="*/ 2147483647 h 304"/>
                <a:gd name="T40" fmla="*/ 2147483647 w 1286"/>
                <a:gd name="T41" fmla="*/ 2147483647 h 304"/>
                <a:gd name="T42" fmla="*/ 2147483647 w 1286"/>
                <a:gd name="T43" fmla="*/ 2147483647 h 304"/>
                <a:gd name="T44" fmla="*/ 2147483647 w 1286"/>
                <a:gd name="T45" fmla="*/ 2147483647 h 304"/>
                <a:gd name="T46" fmla="*/ 2147483647 w 1286"/>
                <a:gd name="T47" fmla="*/ 2147483647 h 304"/>
                <a:gd name="T48" fmla="*/ 2147483647 w 1286"/>
                <a:gd name="T49" fmla="*/ 2147483647 h 304"/>
                <a:gd name="T50" fmla="*/ 2147483647 w 1286"/>
                <a:gd name="T51" fmla="*/ 2147483647 h 304"/>
                <a:gd name="T52" fmla="*/ 2147483647 w 1286"/>
                <a:gd name="T53" fmla="*/ 2147483647 h 304"/>
                <a:gd name="T54" fmla="*/ 2147483647 w 1286"/>
                <a:gd name="T55" fmla="*/ 2147483647 h 304"/>
                <a:gd name="T56" fmla="*/ 2147483647 w 1286"/>
                <a:gd name="T57" fmla="*/ 2147483647 h 304"/>
                <a:gd name="T58" fmla="*/ 2147483647 w 1286"/>
                <a:gd name="T59" fmla="*/ 2147483647 h 304"/>
                <a:gd name="T60" fmla="*/ 2147483647 w 1286"/>
                <a:gd name="T61" fmla="*/ 2147483647 h 304"/>
                <a:gd name="T62" fmla="*/ 2147483647 w 1286"/>
                <a:gd name="T63" fmla="*/ 2147483647 h 304"/>
                <a:gd name="T64" fmla="*/ 2147483647 w 1286"/>
                <a:gd name="T65" fmla="*/ 2147483647 h 304"/>
                <a:gd name="T66" fmla="*/ 2147483647 w 1286"/>
                <a:gd name="T67" fmla="*/ 2147483647 h 304"/>
                <a:gd name="T68" fmla="*/ 2147483647 w 1286"/>
                <a:gd name="T69" fmla="*/ 2147483647 h 304"/>
                <a:gd name="T70" fmla="*/ 2147483647 w 1286"/>
                <a:gd name="T71" fmla="*/ 2147483647 h 304"/>
                <a:gd name="T72" fmla="*/ 2147483647 w 1286"/>
                <a:gd name="T73" fmla="*/ 2147483647 h 304"/>
                <a:gd name="T74" fmla="*/ 2147483647 w 1286"/>
                <a:gd name="T75" fmla="*/ 2147483647 h 304"/>
                <a:gd name="T76" fmla="*/ 2147483647 w 1286"/>
                <a:gd name="T77" fmla="*/ 2147483647 h 304"/>
                <a:gd name="T78" fmla="*/ 2147483647 w 1286"/>
                <a:gd name="T79" fmla="*/ 2147483647 h 304"/>
                <a:gd name="T80" fmla="*/ 2147483647 w 1286"/>
                <a:gd name="T81" fmla="*/ 2147483647 h 304"/>
                <a:gd name="T82" fmla="*/ 2147483647 w 1286"/>
                <a:gd name="T83" fmla="*/ 2147483647 h 304"/>
                <a:gd name="T84" fmla="*/ 2147483647 w 1286"/>
                <a:gd name="T85" fmla="*/ 2147483647 h 304"/>
                <a:gd name="T86" fmla="*/ 2147483647 w 1286"/>
                <a:gd name="T87" fmla="*/ 2147483647 h 304"/>
                <a:gd name="T88" fmla="*/ 2147483647 w 1286"/>
                <a:gd name="T89" fmla="*/ 2147483647 h 304"/>
                <a:gd name="T90" fmla="*/ 2147483647 w 1286"/>
                <a:gd name="T91" fmla="*/ 2147483647 h 304"/>
                <a:gd name="T92" fmla="*/ 2147483647 w 1286"/>
                <a:gd name="T93" fmla="*/ 2147483647 h 304"/>
                <a:gd name="T94" fmla="*/ 2147483647 w 1286"/>
                <a:gd name="T95" fmla="*/ 2147483647 h 304"/>
                <a:gd name="T96" fmla="*/ 2147483647 w 1286"/>
                <a:gd name="T97" fmla="*/ 2147483647 h 304"/>
                <a:gd name="T98" fmla="*/ 2147483647 w 1286"/>
                <a:gd name="T99" fmla="*/ 2147483647 h 304"/>
                <a:gd name="T100" fmla="*/ 2147483647 w 1286"/>
                <a:gd name="T101" fmla="*/ 2147483647 h 304"/>
                <a:gd name="T102" fmla="*/ 2147483647 w 1286"/>
                <a:gd name="T103" fmla="*/ 2147483647 h 304"/>
                <a:gd name="T104" fmla="*/ 2147483647 w 1286"/>
                <a:gd name="T105" fmla="*/ 2147483647 h 304"/>
                <a:gd name="T106" fmla="*/ 2147483647 w 1286"/>
                <a:gd name="T107" fmla="*/ 2147483647 h 304"/>
                <a:gd name="T108" fmla="*/ 2147483647 w 1286"/>
                <a:gd name="T109" fmla="*/ 2147483647 h 304"/>
                <a:gd name="T110" fmla="*/ 2147483647 w 1286"/>
                <a:gd name="T111" fmla="*/ 2147483647 h 304"/>
                <a:gd name="T112" fmla="*/ 2147483647 w 1286"/>
                <a:gd name="T113" fmla="*/ 2147483647 h 304"/>
                <a:gd name="T114" fmla="*/ 2147483647 w 1286"/>
                <a:gd name="T115" fmla="*/ 2147483647 h 304"/>
                <a:gd name="T116" fmla="*/ 2147483647 w 1286"/>
                <a:gd name="T117" fmla="*/ 2147483647 h 304"/>
                <a:gd name="T118" fmla="*/ 2147483647 w 1286"/>
                <a:gd name="T119" fmla="*/ 2147483647 h 304"/>
                <a:gd name="T120" fmla="*/ 2147483647 w 1286"/>
                <a:gd name="T121" fmla="*/ 2147483647 h 304"/>
                <a:gd name="T122" fmla="*/ 2147483647 w 1286"/>
                <a:gd name="T123" fmla="*/ 2147483647 h 3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86"/>
                <a:gd name="T187" fmla="*/ 0 h 304"/>
                <a:gd name="T188" fmla="*/ 1286 w 1286"/>
                <a:gd name="T189" fmla="*/ 304 h 3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643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>
                <a:gd name="T0" fmla="*/ 2147483647 w 436"/>
                <a:gd name="T1" fmla="*/ 2147483647 h 402"/>
                <a:gd name="T2" fmla="*/ 2147483647 w 436"/>
                <a:gd name="T3" fmla="*/ 2147483647 h 402"/>
                <a:gd name="T4" fmla="*/ 2147483647 w 436"/>
                <a:gd name="T5" fmla="*/ 2147483647 h 402"/>
                <a:gd name="T6" fmla="*/ 2147483647 w 436"/>
                <a:gd name="T7" fmla="*/ 2147483647 h 402"/>
                <a:gd name="T8" fmla="*/ 2147483647 w 436"/>
                <a:gd name="T9" fmla="*/ 2147483647 h 402"/>
                <a:gd name="T10" fmla="*/ 0 w 436"/>
                <a:gd name="T11" fmla="*/ 2147483647 h 402"/>
                <a:gd name="T12" fmla="*/ 2147483647 w 436"/>
                <a:gd name="T13" fmla="*/ 2147483647 h 402"/>
                <a:gd name="T14" fmla="*/ 2147483647 w 436"/>
                <a:gd name="T15" fmla="*/ 2147483647 h 402"/>
                <a:gd name="T16" fmla="*/ 2147483647 w 436"/>
                <a:gd name="T17" fmla="*/ 2147483647 h 402"/>
                <a:gd name="T18" fmla="*/ 2147483647 w 436"/>
                <a:gd name="T19" fmla="*/ 2147483647 h 402"/>
                <a:gd name="T20" fmla="*/ 2147483647 w 436"/>
                <a:gd name="T21" fmla="*/ 2147483647 h 402"/>
                <a:gd name="T22" fmla="*/ 2147483647 w 436"/>
                <a:gd name="T23" fmla="*/ 2147483647 h 402"/>
                <a:gd name="T24" fmla="*/ 2147483647 w 436"/>
                <a:gd name="T25" fmla="*/ 2147483647 h 402"/>
                <a:gd name="T26" fmla="*/ 2147483647 w 436"/>
                <a:gd name="T27" fmla="*/ 2147483647 h 402"/>
                <a:gd name="T28" fmla="*/ 2147483647 w 436"/>
                <a:gd name="T29" fmla="*/ 2147483647 h 402"/>
                <a:gd name="T30" fmla="*/ 2147483647 w 436"/>
                <a:gd name="T31" fmla="*/ 2147483647 h 402"/>
                <a:gd name="T32" fmla="*/ 2147483647 w 436"/>
                <a:gd name="T33" fmla="*/ 2147483647 h 402"/>
                <a:gd name="T34" fmla="*/ 2147483647 w 436"/>
                <a:gd name="T35" fmla="*/ 2147483647 h 402"/>
                <a:gd name="T36" fmla="*/ 2147483647 w 436"/>
                <a:gd name="T37" fmla="*/ 2147483647 h 402"/>
                <a:gd name="T38" fmla="*/ 2147483647 w 436"/>
                <a:gd name="T39" fmla="*/ 2147483647 h 402"/>
                <a:gd name="T40" fmla="*/ 2147483647 w 436"/>
                <a:gd name="T41" fmla="*/ 2147483647 h 402"/>
                <a:gd name="T42" fmla="*/ 2147483647 w 436"/>
                <a:gd name="T43" fmla="*/ 2147483647 h 402"/>
                <a:gd name="T44" fmla="*/ 2147483647 w 436"/>
                <a:gd name="T45" fmla="*/ 0 h 402"/>
                <a:gd name="T46" fmla="*/ 2147483647 w 436"/>
                <a:gd name="T47" fmla="*/ 2147483647 h 402"/>
                <a:gd name="T48" fmla="*/ 2147483647 w 436"/>
                <a:gd name="T49" fmla="*/ 2147483647 h 402"/>
                <a:gd name="T50" fmla="*/ 2147483647 w 436"/>
                <a:gd name="T51" fmla="*/ 2147483647 h 402"/>
                <a:gd name="T52" fmla="*/ 2147483647 w 436"/>
                <a:gd name="T53" fmla="*/ 2147483647 h 402"/>
                <a:gd name="T54" fmla="*/ 2147483647 w 436"/>
                <a:gd name="T55" fmla="*/ 2147483647 h 402"/>
                <a:gd name="T56" fmla="*/ 2147483647 w 436"/>
                <a:gd name="T57" fmla="*/ 2147483647 h 402"/>
                <a:gd name="T58" fmla="*/ 2147483647 w 436"/>
                <a:gd name="T59" fmla="*/ 2147483647 h 402"/>
                <a:gd name="T60" fmla="*/ 2147483647 w 436"/>
                <a:gd name="T61" fmla="*/ 2147483647 h 402"/>
                <a:gd name="T62" fmla="*/ 2147483647 w 436"/>
                <a:gd name="T63" fmla="*/ 2147483647 h 402"/>
                <a:gd name="T64" fmla="*/ 2147483647 w 436"/>
                <a:gd name="T65" fmla="*/ 2147483647 h 402"/>
                <a:gd name="T66" fmla="*/ 2147483647 w 436"/>
                <a:gd name="T67" fmla="*/ 2147483647 h 402"/>
                <a:gd name="T68" fmla="*/ 2147483647 w 436"/>
                <a:gd name="T69" fmla="*/ 2147483647 h 402"/>
                <a:gd name="T70" fmla="*/ 2147483647 w 436"/>
                <a:gd name="T71" fmla="*/ 2147483647 h 402"/>
                <a:gd name="T72" fmla="*/ 2147483647 w 436"/>
                <a:gd name="T73" fmla="*/ 2147483647 h 402"/>
                <a:gd name="T74" fmla="*/ 2147483647 w 436"/>
                <a:gd name="T75" fmla="*/ 2147483647 h 402"/>
                <a:gd name="T76" fmla="*/ 2147483647 w 436"/>
                <a:gd name="T77" fmla="*/ 2147483647 h 402"/>
                <a:gd name="T78" fmla="*/ 2147483647 w 436"/>
                <a:gd name="T79" fmla="*/ 2147483647 h 402"/>
                <a:gd name="T80" fmla="*/ 2147483647 w 436"/>
                <a:gd name="T81" fmla="*/ 2147483647 h 402"/>
                <a:gd name="T82" fmla="*/ 2147483647 w 436"/>
                <a:gd name="T83" fmla="*/ 2147483647 h 402"/>
                <a:gd name="T84" fmla="*/ 2147483647 w 436"/>
                <a:gd name="T85" fmla="*/ 2147483647 h 402"/>
                <a:gd name="T86" fmla="*/ 2147483647 w 436"/>
                <a:gd name="T87" fmla="*/ 2147483647 h 4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6"/>
                <a:gd name="T133" fmla="*/ 0 h 402"/>
                <a:gd name="T134" fmla="*/ 436 w 436"/>
                <a:gd name="T135" fmla="*/ 402 h 4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820150" y="6667501"/>
            <a:ext cx="32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0"/>
            <a:fld id="{F27E5DBA-6C6B-48DB-87BD-F68E3C8A42B1}" type="slidenum">
              <a:rPr lang="uk-UA" sz="1000">
                <a:solidFill>
                  <a:prstClr val="white"/>
                </a:solidFill>
              </a:rPr>
              <a:pPr algn="r" defTabSz="914210"/>
              <a:t>16</a:t>
            </a:fld>
            <a:endParaRPr lang="uk-UA" sz="10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832" y="1119013"/>
            <a:ext cx="4572000" cy="3139321"/>
          </a:xfrm>
          <a:prstGeom prst="rect">
            <a:avLst/>
          </a:prstGeom>
          <a:solidFill>
            <a:srgbClr val="E3EBF5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just" defTabSz="914210"/>
            <a:r>
              <a:rPr lang="ru-RU" b="1" dirty="0">
                <a:solidFill>
                  <a:prstClr val="black"/>
                </a:solidFill>
              </a:rPr>
              <a:t>Общегосударственной целевой экологической программой обращения с радиоактивными отходами, утвержденной Законом Украины от 17 сентября 2008 года №516-V, и «Комплексной программой обращения с РАО НАЭК «</a:t>
            </a:r>
            <a:r>
              <a:rPr lang="ru-RU" b="1" dirty="0" err="1">
                <a:solidFill>
                  <a:prstClr val="black"/>
                </a:solidFill>
              </a:rPr>
              <a:t>Энергоатом</a:t>
            </a:r>
            <a:r>
              <a:rPr lang="ru-RU" b="1" dirty="0">
                <a:solidFill>
                  <a:prstClr val="black"/>
                </a:solidFill>
              </a:rPr>
              <a:t>» на период 2012-2016 гг.» предусматривается создание на Запорожской, </a:t>
            </a:r>
            <a:r>
              <a:rPr lang="ru-RU" b="1" dirty="0" err="1">
                <a:solidFill>
                  <a:prstClr val="black"/>
                </a:solidFill>
              </a:rPr>
              <a:t>Ривненской</a:t>
            </a:r>
            <a:r>
              <a:rPr lang="ru-RU" b="1" dirty="0">
                <a:solidFill>
                  <a:prstClr val="black"/>
                </a:solidFill>
              </a:rPr>
              <a:t>, Хмельницкой и Южно-Украинской атомных электростанциях комплексов по переработке радиоактивных отходов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4990" y="4584477"/>
            <a:ext cx="4737085" cy="1754326"/>
          </a:xfrm>
          <a:prstGeom prst="rect">
            <a:avLst/>
          </a:prstGeom>
          <a:solidFill>
            <a:srgbClr val="E3EBF5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 defTabSz="914210"/>
            <a:r>
              <a:rPr lang="ru-RU" b="1" dirty="0">
                <a:solidFill>
                  <a:prstClr val="black"/>
                </a:solidFill>
              </a:rPr>
              <a:t>Создание комплексов по переработке РАО на АЭС позволит обеспечить переработку твердых РАО до состояния, пригодного для передачи их в собственность государства на захоронение, в соответствии с установленными  критериями приемки </a:t>
            </a:r>
          </a:p>
        </p:txBody>
      </p:sp>
      <p:pic>
        <p:nvPicPr>
          <p:cNvPr id="47" name="Picture 6" descr="P13304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954" y="2253180"/>
            <a:ext cx="1977065" cy="131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5" descr="DSC052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582033"/>
            <a:ext cx="1584268" cy="119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13" descr="P10305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9386" y="1077948"/>
            <a:ext cx="2105455" cy="143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22" descr="P81600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5885" y="1025026"/>
            <a:ext cx="1350852" cy="153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7" descr="icam-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6815" y="2443788"/>
            <a:ext cx="828991" cy="114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4928884" y="3557032"/>
            <a:ext cx="413191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 defTabSz="914210"/>
            <a:r>
              <a:rPr lang="ru-RU" altLang="ru-RU" sz="1600" b="1" dirty="0">
                <a:solidFill>
                  <a:prstClr val="black"/>
                </a:solidFill>
                <a:cs typeface="Arial" charset="0"/>
              </a:rPr>
              <a:t>Стоимость  реализации проектов для всех АЭС составит  более  </a:t>
            </a:r>
            <a:r>
              <a:rPr lang="uk-UA" sz="1600" b="1" dirty="0">
                <a:solidFill>
                  <a:srgbClr val="003B92"/>
                </a:solidFill>
                <a:cs typeface="Calibri" pitchFamily="34" charset="0"/>
              </a:rPr>
              <a:t>2</a:t>
            </a:r>
            <a:r>
              <a:rPr lang="en-US" sz="1600" b="1" dirty="0">
                <a:solidFill>
                  <a:srgbClr val="003B92"/>
                </a:solidFill>
                <a:cs typeface="Calibri" pitchFamily="34" charset="0"/>
              </a:rPr>
              <a:t>,0  </a:t>
            </a:r>
            <a:r>
              <a:rPr lang="uk-UA" sz="1600" b="1" dirty="0">
                <a:solidFill>
                  <a:srgbClr val="003B92"/>
                </a:solidFill>
                <a:cs typeface="Calibri" pitchFamily="34" charset="0"/>
              </a:rPr>
              <a:t> </a:t>
            </a:r>
            <a:r>
              <a:rPr lang="uk-UA" sz="1600" b="1" dirty="0" err="1">
                <a:solidFill>
                  <a:srgbClr val="003B92"/>
                </a:solidFill>
                <a:cs typeface="Calibri" pitchFamily="34" charset="0"/>
              </a:rPr>
              <a:t>млрд</a:t>
            </a:r>
            <a:r>
              <a:rPr lang="uk-UA" sz="1600" b="1" dirty="0">
                <a:solidFill>
                  <a:srgbClr val="003B92"/>
                </a:solidFill>
                <a:cs typeface="Calibri" pitchFamily="34" charset="0"/>
              </a:rPr>
              <a:t> грн.</a:t>
            </a:r>
            <a:endParaRPr lang="ru-RU" altLang="ru-RU" sz="16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ХАЛИМОНЕНКО\MY PICTURES\NAEK\orbital-model-at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9820" r="13921" b="7962"/>
          <a:stretch/>
        </p:blipFill>
        <p:spPr bwMode="auto">
          <a:xfrm>
            <a:off x="-262608" y="979112"/>
            <a:ext cx="4568009" cy="3987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  <a:extLst/>
        </p:spPr>
      </p:pic>
      <p:grpSp>
        <p:nvGrpSpPr>
          <p:cNvPr id="2" name="Группа 7"/>
          <p:cNvGrpSpPr/>
          <p:nvPr/>
        </p:nvGrpSpPr>
        <p:grpSpPr>
          <a:xfrm>
            <a:off x="2117203" y="4464388"/>
            <a:ext cx="1910917" cy="1403438"/>
            <a:chOff x="5796947" y="5162949"/>
            <a:chExt cx="2346740" cy="1833507"/>
          </a:xfrm>
        </p:grpSpPr>
        <p:sp>
          <p:nvSpPr>
            <p:cNvPr id="141" name="Овал 140"/>
            <p:cNvSpPr/>
            <p:nvPr/>
          </p:nvSpPr>
          <p:spPr>
            <a:xfrm rot="1437876">
              <a:off x="5796947" y="5162949"/>
              <a:ext cx="2346740" cy="1833507"/>
            </a:xfrm>
            <a:prstGeom prst="ellipse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6489021" y="5618803"/>
              <a:ext cx="509140" cy="574518"/>
              <a:chOff x="248" y="1568"/>
              <a:chExt cx="342" cy="40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9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21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949581" y="5798927"/>
              <a:ext cx="509140" cy="574518"/>
              <a:chOff x="248" y="1568"/>
              <a:chExt cx="342" cy="40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21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7361956" y="5965495"/>
              <a:ext cx="509140" cy="574518"/>
              <a:chOff x="248" y="1568"/>
              <a:chExt cx="342" cy="40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5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21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246361" y="5819249"/>
              <a:ext cx="509140" cy="574518"/>
              <a:chOff x="248" y="1568"/>
              <a:chExt cx="342" cy="40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9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21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6660222" y="6112762"/>
              <a:ext cx="509140" cy="574518"/>
              <a:chOff x="248" y="1568"/>
              <a:chExt cx="342" cy="40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7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21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7136356" y="6260519"/>
              <a:ext cx="509140" cy="574518"/>
              <a:chOff x="248" y="1568"/>
              <a:chExt cx="342" cy="40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5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21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</p:grpSp>
      <p:grpSp>
        <p:nvGrpSpPr>
          <p:cNvPr id="9" name="Группа 6"/>
          <p:cNvGrpSpPr/>
          <p:nvPr/>
        </p:nvGrpSpPr>
        <p:grpSpPr>
          <a:xfrm>
            <a:off x="4195314" y="3872797"/>
            <a:ext cx="1866900" cy="855195"/>
            <a:chOff x="6832431" y="4321186"/>
            <a:chExt cx="2200708" cy="955993"/>
          </a:xfrm>
        </p:grpSpPr>
        <p:sp>
          <p:nvSpPr>
            <p:cNvPr id="140" name="Овал 139"/>
            <p:cNvSpPr/>
            <p:nvPr/>
          </p:nvSpPr>
          <p:spPr>
            <a:xfrm rot="2026649">
              <a:off x="6832431" y="4447023"/>
              <a:ext cx="2200708" cy="830156"/>
            </a:xfrm>
            <a:prstGeom prst="ellipse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7154873" y="4321186"/>
              <a:ext cx="509140" cy="529347"/>
              <a:chOff x="248" y="1568"/>
              <a:chExt cx="342" cy="375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3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8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7626203" y="4469403"/>
              <a:ext cx="509140" cy="529347"/>
              <a:chOff x="248" y="1568"/>
              <a:chExt cx="342" cy="375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8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8056348" y="4633505"/>
              <a:ext cx="509140" cy="529347"/>
              <a:chOff x="248" y="1568"/>
              <a:chExt cx="342" cy="375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83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8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</p:grpSp>
      <p:grpSp>
        <p:nvGrpSpPr>
          <p:cNvPr id="16" name="Группа 3"/>
          <p:cNvGrpSpPr/>
          <p:nvPr/>
        </p:nvGrpSpPr>
        <p:grpSpPr>
          <a:xfrm>
            <a:off x="3898128" y="1320784"/>
            <a:ext cx="1832632" cy="835816"/>
            <a:chOff x="6503148" y="1320220"/>
            <a:chExt cx="2200708" cy="1116793"/>
          </a:xfrm>
        </p:grpSpPr>
        <p:sp>
          <p:nvSpPr>
            <p:cNvPr id="138" name="Овал 137"/>
            <p:cNvSpPr/>
            <p:nvPr/>
          </p:nvSpPr>
          <p:spPr>
            <a:xfrm rot="2026649">
              <a:off x="6503148" y="1606857"/>
              <a:ext cx="2200708" cy="830156"/>
            </a:xfrm>
            <a:prstGeom prst="ellipse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6755501" y="1320220"/>
              <a:ext cx="509140" cy="529347"/>
              <a:chOff x="248" y="1568"/>
              <a:chExt cx="342" cy="375"/>
            </a:xfrm>
            <a:solidFill>
              <a:srgbClr val="92D05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3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8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ВВЕР-440</a:t>
                </a:r>
              </a:p>
            </p:txBody>
          </p:sp>
        </p:grp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7128227" y="1473569"/>
              <a:ext cx="509140" cy="529347"/>
              <a:chOff x="248" y="1568"/>
              <a:chExt cx="342" cy="375"/>
            </a:xfrm>
            <a:solidFill>
              <a:srgbClr val="92D05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1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8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ВВЕР-440</a:t>
                </a:r>
              </a:p>
            </p:txBody>
          </p:sp>
        </p:grp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7519759" y="1660611"/>
              <a:ext cx="509140" cy="529347"/>
              <a:chOff x="248" y="1568"/>
              <a:chExt cx="342" cy="375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07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8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34" name="Group 44"/>
            <p:cNvGrpSpPr>
              <a:grpSpLocks/>
            </p:cNvGrpSpPr>
            <p:nvPr/>
          </p:nvGrpSpPr>
          <p:grpSpPr bwMode="auto">
            <a:xfrm>
              <a:off x="7932785" y="1790401"/>
              <a:ext cx="509140" cy="529347"/>
              <a:chOff x="248" y="1568"/>
              <a:chExt cx="342" cy="375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5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86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</p:grpSp>
      <p:grpSp>
        <p:nvGrpSpPr>
          <p:cNvPr id="42" name="Группа 5"/>
          <p:cNvGrpSpPr/>
          <p:nvPr/>
        </p:nvGrpSpPr>
        <p:grpSpPr>
          <a:xfrm>
            <a:off x="4058277" y="2568680"/>
            <a:ext cx="1884089" cy="883330"/>
            <a:chOff x="6928737" y="2798806"/>
            <a:chExt cx="2159743" cy="1077577"/>
          </a:xfrm>
        </p:grpSpPr>
        <p:sp>
          <p:nvSpPr>
            <p:cNvPr id="139" name="Овал 138"/>
            <p:cNvSpPr/>
            <p:nvPr/>
          </p:nvSpPr>
          <p:spPr>
            <a:xfrm rot="2026649">
              <a:off x="6928737" y="3046227"/>
              <a:ext cx="2159743" cy="830156"/>
            </a:xfrm>
            <a:prstGeom prst="ellipse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dirty="0">
                <a:solidFill>
                  <a:prstClr val="white"/>
                </a:solidFill>
              </a:endParaRPr>
            </a:p>
          </p:txBody>
        </p:sp>
        <p:grpSp>
          <p:nvGrpSpPr>
            <p:cNvPr id="50" name="Group 44"/>
            <p:cNvGrpSpPr>
              <a:grpSpLocks/>
            </p:cNvGrpSpPr>
            <p:nvPr/>
          </p:nvGrpSpPr>
          <p:grpSpPr bwMode="auto">
            <a:xfrm>
              <a:off x="7177355" y="2798806"/>
              <a:ext cx="509140" cy="503939"/>
              <a:chOff x="248" y="1568"/>
              <a:chExt cx="342" cy="35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1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6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58" name="Group 44"/>
            <p:cNvGrpSpPr>
              <a:grpSpLocks/>
            </p:cNvGrpSpPr>
            <p:nvPr/>
          </p:nvGrpSpPr>
          <p:grpSpPr bwMode="auto">
            <a:xfrm>
              <a:off x="7487705" y="2974403"/>
              <a:ext cx="509140" cy="503939"/>
              <a:chOff x="248" y="1568"/>
              <a:chExt cx="342" cy="35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9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6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66" name="Group 44"/>
            <p:cNvGrpSpPr>
              <a:grpSpLocks/>
            </p:cNvGrpSpPr>
            <p:nvPr/>
          </p:nvGrpSpPr>
          <p:grpSpPr bwMode="auto">
            <a:xfrm>
              <a:off x="8029681" y="3109269"/>
              <a:ext cx="509140" cy="503939"/>
              <a:chOff x="248" y="1568"/>
              <a:chExt cx="342" cy="357"/>
            </a:xfr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3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6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black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  <p:grpSp>
          <p:nvGrpSpPr>
            <p:cNvPr id="74" name="Group 44"/>
            <p:cNvGrpSpPr>
              <a:grpSpLocks/>
            </p:cNvGrpSpPr>
            <p:nvPr/>
          </p:nvGrpSpPr>
          <p:grpSpPr bwMode="auto">
            <a:xfrm>
              <a:off x="8302047" y="3272304"/>
              <a:ext cx="509140" cy="503939"/>
              <a:chOff x="248" y="1568"/>
              <a:chExt cx="342" cy="357"/>
            </a:xfr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4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6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uk-UA" sz="650" b="1" dirty="0">
                    <a:solidFill>
                      <a:prstClr val="black"/>
                    </a:solidFill>
                    <a:latin typeface="Arial" charset="0"/>
                  </a:rPr>
                  <a:t>ВВЕР-1000</a:t>
                </a:r>
              </a:p>
            </p:txBody>
          </p:sp>
        </p:grpSp>
      </p:grpSp>
      <p:sp>
        <p:nvSpPr>
          <p:cNvPr id="172" name="Rectangle 2"/>
          <p:cNvSpPr>
            <a:spLocks noChangeArrowheads="1"/>
          </p:cNvSpPr>
          <p:nvPr/>
        </p:nvSpPr>
        <p:spPr bwMode="auto">
          <a:xfrm>
            <a:off x="129762" y="260648"/>
            <a:ext cx="8982075" cy="43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Обращение с отработавшим ядерным топливом</a:t>
            </a:r>
            <a:endParaRPr lang="ru-RU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8820150" y="6667501"/>
            <a:ext cx="32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7E5DBA-6C6B-48DB-87BD-F68E3C8A42B1}" type="slidenum">
              <a:rPr lang="uk-UA" sz="1000">
                <a:solidFill>
                  <a:prstClr val="white"/>
                </a:solidFill>
              </a:rPr>
              <a:pPr algn="r"/>
              <a:t>17</a:t>
            </a:fld>
            <a:endParaRPr lang="uk-UA" sz="1000" dirty="0">
              <a:solidFill>
                <a:prstClr val="white"/>
              </a:solidFill>
            </a:endParaRPr>
          </a:p>
        </p:txBody>
      </p:sp>
      <p:sp>
        <p:nvSpPr>
          <p:cNvPr id="183" name="Овал 182"/>
          <p:cNvSpPr/>
          <p:nvPr/>
        </p:nvSpPr>
        <p:spPr>
          <a:xfrm>
            <a:off x="2635926" y="1080650"/>
            <a:ext cx="702282" cy="68402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84" name="Овал 183"/>
          <p:cNvSpPr/>
          <p:nvPr/>
        </p:nvSpPr>
        <p:spPr>
          <a:xfrm>
            <a:off x="3042819" y="3584306"/>
            <a:ext cx="715250" cy="71041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3155139" y="2128794"/>
            <a:ext cx="731160" cy="71629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5876" y="2506249"/>
            <a:ext cx="120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>
              <a:defRPr sz="14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200" b="1" kern="0" spc="-120" dirty="0" err="1" smtClean="0">
                <a:solidFill>
                  <a:prstClr val="white"/>
                </a:solidFill>
              </a:rPr>
              <a:t>Дирекция</a:t>
            </a:r>
            <a:r>
              <a:rPr lang="uk-UA" sz="1200" b="1" kern="0" spc="-12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uk-UA" sz="1200" b="1" kern="0" spc="-120" dirty="0">
                <a:solidFill>
                  <a:prstClr val="white"/>
                </a:solidFill>
              </a:rPr>
              <a:t>Г</a:t>
            </a:r>
            <a:r>
              <a:rPr lang="uk-UA" sz="1200" b="1" kern="0" spc="-120" dirty="0" smtClean="0">
                <a:solidFill>
                  <a:prstClr val="white"/>
                </a:solidFill>
              </a:rPr>
              <a:t>П «НАЭК «</a:t>
            </a:r>
            <a:r>
              <a:rPr lang="uk-UA" sz="1200" b="1" kern="0" spc="-120" dirty="0" err="1" smtClean="0">
                <a:solidFill>
                  <a:prstClr val="white"/>
                </a:solidFill>
              </a:rPr>
              <a:t>Энергоатом</a:t>
            </a:r>
            <a:r>
              <a:rPr lang="uk-UA" sz="1200" b="1" kern="0" spc="-120" dirty="0" smtClean="0">
                <a:solidFill>
                  <a:prstClr val="white"/>
                </a:solidFill>
              </a:rPr>
              <a:t>»</a:t>
            </a:r>
          </a:p>
          <a:p>
            <a:pPr algn="ctr"/>
            <a:endParaRPr lang="uk-UA" sz="1200" b="1" kern="0" spc="-12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2063" y="1123934"/>
            <a:ext cx="246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070C0"/>
                </a:solidFill>
                <a:latin typeface="Century Gothic"/>
              </a:rPr>
              <a:t>О</a:t>
            </a:r>
            <a:r>
              <a:rPr lang="uk-UA" sz="1400" b="1" dirty="0" smtClean="0">
                <a:solidFill>
                  <a:srgbClr val="0070C0"/>
                </a:solidFill>
                <a:latin typeface="Century Gothic"/>
              </a:rPr>
              <a:t>П «</a:t>
            </a:r>
            <a:r>
              <a:rPr lang="uk-UA" sz="1400" b="1" dirty="0" err="1" smtClean="0">
                <a:solidFill>
                  <a:srgbClr val="0070C0"/>
                </a:solidFill>
                <a:latin typeface="Century Gothic"/>
              </a:rPr>
              <a:t>Ривненская</a:t>
            </a:r>
            <a:r>
              <a:rPr lang="uk-UA" sz="1400" b="1" dirty="0" smtClean="0">
                <a:solidFill>
                  <a:srgbClr val="0070C0"/>
                </a:solidFill>
                <a:latin typeface="Century Gothic"/>
              </a:rPr>
              <a:t> АЭС»</a:t>
            </a:r>
            <a:endParaRPr lang="uk-UA" sz="1400" b="1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741281" y="2170358"/>
            <a:ext cx="246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070C0"/>
                </a:solidFill>
                <a:latin typeface="Century Gothic"/>
              </a:rPr>
              <a:t>О</a:t>
            </a:r>
            <a:r>
              <a:rPr lang="uk-UA" sz="1400" b="1" dirty="0" smtClean="0">
                <a:solidFill>
                  <a:srgbClr val="0070C0"/>
                </a:solidFill>
                <a:latin typeface="Century Gothic"/>
              </a:rPr>
              <a:t>П «</a:t>
            </a:r>
            <a:r>
              <a:rPr lang="uk-UA" sz="1400" b="1" dirty="0" err="1" smtClean="0">
                <a:solidFill>
                  <a:srgbClr val="0070C0"/>
                </a:solidFill>
                <a:latin typeface="Century Gothic"/>
              </a:rPr>
              <a:t>Хмельницкая</a:t>
            </a:r>
            <a:r>
              <a:rPr lang="uk-UA" sz="1400" b="1" dirty="0" smtClean="0">
                <a:solidFill>
                  <a:srgbClr val="0070C0"/>
                </a:solidFill>
                <a:latin typeface="Century Gothic"/>
              </a:rPr>
              <a:t> АЭС»</a:t>
            </a:r>
            <a:endParaRPr lang="uk-UA" sz="1400" b="1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505712" y="3518430"/>
            <a:ext cx="310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0070C0"/>
                </a:solidFill>
                <a:latin typeface="Century Gothic"/>
              </a:rPr>
              <a:t>ОП «</a:t>
            </a:r>
            <a:r>
              <a:rPr lang="uk-UA" sz="1400" b="1" dirty="0" err="1" smtClean="0">
                <a:solidFill>
                  <a:srgbClr val="0070C0"/>
                </a:solidFill>
                <a:latin typeface="Century Gothic"/>
              </a:rPr>
              <a:t>Южно-Украинская</a:t>
            </a:r>
            <a:r>
              <a:rPr lang="uk-UA" sz="1400" b="1" dirty="0" smtClean="0">
                <a:solidFill>
                  <a:srgbClr val="0070C0"/>
                </a:solidFill>
                <a:latin typeface="Century Gothic"/>
              </a:rPr>
              <a:t> АЭС»</a:t>
            </a:r>
            <a:endParaRPr lang="uk-UA" sz="1400" b="1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775187" y="4445313"/>
            <a:ext cx="2520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0070C0"/>
                </a:solidFill>
                <a:latin typeface="Century Gothic"/>
              </a:rPr>
              <a:t>ОП «</a:t>
            </a:r>
            <a:r>
              <a:rPr lang="uk-UA" sz="1400" b="1" dirty="0" err="1" smtClean="0">
                <a:solidFill>
                  <a:srgbClr val="0070C0"/>
                </a:solidFill>
                <a:latin typeface="Century Gothic"/>
              </a:rPr>
              <a:t>Запорожская</a:t>
            </a:r>
            <a:r>
              <a:rPr lang="uk-UA" sz="1400" b="1" dirty="0" smtClean="0">
                <a:solidFill>
                  <a:srgbClr val="0070C0"/>
                </a:solidFill>
                <a:latin typeface="Century Gothic"/>
              </a:rPr>
              <a:t>  АЭС»</a:t>
            </a:r>
            <a:endParaRPr lang="uk-UA" sz="1400" b="1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761154" cy="1263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6372200" y="2348880"/>
            <a:ext cx="25922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defRPr sz="1200" b="1">
                <a:cs typeface="Arial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/>
              <a:t>Централизованное хранилище </a:t>
            </a:r>
            <a:r>
              <a:rPr lang="ru-RU" dirty="0" smtClean="0"/>
              <a:t>отработавшего </a:t>
            </a:r>
            <a:r>
              <a:rPr lang="ru-RU" dirty="0"/>
              <a:t>ядерного топлива (ЦХОЯТ) реакторов типа ВВЭР для трех украинских АЭС (</a:t>
            </a:r>
            <a:r>
              <a:rPr lang="ru-RU" dirty="0" err="1"/>
              <a:t>Ривненской</a:t>
            </a:r>
            <a:r>
              <a:rPr lang="ru-RU" dirty="0"/>
              <a:t>, Хмельницкой, Южно-Украинской)</a:t>
            </a:r>
          </a:p>
          <a:p>
            <a:pPr>
              <a:spcBef>
                <a:spcPts val="600"/>
              </a:spcBef>
            </a:pPr>
            <a:r>
              <a:rPr lang="ru-RU" dirty="0"/>
              <a:t>В проекте ЦХОЯТ </a:t>
            </a:r>
            <a:r>
              <a:rPr lang="ru-RU" dirty="0" smtClean="0"/>
              <a:t>используется </a:t>
            </a:r>
            <a:r>
              <a:rPr lang="ru-RU" dirty="0"/>
              <a:t>технология и оборудование</a:t>
            </a:r>
            <a:r>
              <a:rPr lang="ru-RU" dirty="0" smtClean="0"/>
              <a:t>, которые предоставляются  </a:t>
            </a:r>
            <a:r>
              <a:rPr lang="ru-RU" dirty="0"/>
              <a:t>американской компанией </a:t>
            </a:r>
            <a:r>
              <a:rPr lang="ru-RU" dirty="0" err="1">
                <a:solidFill>
                  <a:srgbClr val="003399"/>
                </a:solidFill>
                <a:cs typeface="Calibri" pitchFamily="34" charset="0"/>
              </a:rPr>
              <a:t>Holtec</a:t>
            </a:r>
            <a:r>
              <a:rPr lang="ru-RU" dirty="0">
                <a:solidFill>
                  <a:srgbClr val="003399"/>
                </a:solidFill>
                <a:cs typeface="Calibri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cs typeface="Calibri" pitchFamily="34" charset="0"/>
              </a:rPr>
              <a:t>Internationa</a:t>
            </a:r>
            <a:r>
              <a:rPr lang="en-US" dirty="0">
                <a:solidFill>
                  <a:srgbClr val="003399"/>
                </a:solidFill>
                <a:cs typeface="Calibri" pitchFamily="34" charset="0"/>
              </a:rPr>
              <a:t>l</a:t>
            </a:r>
            <a:endParaRPr lang="ru-RU" dirty="0">
              <a:solidFill>
                <a:srgbClr val="003399"/>
              </a:solidFill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cs typeface="Calibri" pitchFamily="34" charset="0"/>
              </a:rPr>
              <a:t>Проектная вместимость ЦХОЯТ:  </a:t>
            </a:r>
            <a:endParaRPr lang="ru-RU" dirty="0">
              <a:cs typeface="Calibri" pitchFamily="34" charset="0"/>
            </a:endParaRPr>
          </a:p>
          <a:p>
            <a:r>
              <a:rPr lang="ru-RU" dirty="0">
                <a:solidFill>
                  <a:srgbClr val="003399"/>
                </a:solidFill>
                <a:cs typeface="Calibri" pitchFamily="34" charset="0"/>
              </a:rPr>
              <a:t>   12010 </a:t>
            </a:r>
            <a:r>
              <a:rPr lang="ru-RU" dirty="0" smtClean="0">
                <a:solidFill>
                  <a:srgbClr val="003399"/>
                </a:solidFill>
                <a:cs typeface="Calibri" pitchFamily="34" charset="0"/>
              </a:rPr>
              <a:t>  ОТВ</a:t>
            </a:r>
            <a:r>
              <a:rPr lang="en-US" dirty="0" smtClean="0">
                <a:solidFill>
                  <a:srgbClr val="003399"/>
                </a:solidFill>
                <a:cs typeface="Calibri" pitchFamily="34" charset="0"/>
              </a:rPr>
              <a:t>C</a:t>
            </a:r>
            <a:r>
              <a:rPr lang="ru-RU" dirty="0" smtClean="0">
                <a:solidFill>
                  <a:srgbClr val="003399"/>
                </a:solidFill>
                <a:cs typeface="Calibri" pitchFamily="34" charset="0"/>
              </a:rPr>
              <a:t> ВВЭР-1000</a:t>
            </a:r>
            <a:r>
              <a:rPr lang="ru-RU" dirty="0">
                <a:solidFill>
                  <a:srgbClr val="003399"/>
                </a:solidFill>
                <a:cs typeface="Calibri" pitchFamily="34" charset="0"/>
              </a:rPr>
              <a:t>; </a:t>
            </a:r>
          </a:p>
          <a:p>
            <a:r>
              <a:rPr lang="ru-RU" dirty="0">
                <a:solidFill>
                  <a:srgbClr val="003399"/>
                </a:solidFill>
                <a:cs typeface="Calibri" pitchFamily="34" charset="0"/>
              </a:rPr>
              <a:t>  </a:t>
            </a:r>
            <a:r>
              <a:rPr lang="ru-RU" dirty="0" smtClean="0">
                <a:solidFill>
                  <a:srgbClr val="003399"/>
                </a:solidFill>
                <a:cs typeface="Calibri" pitchFamily="34" charset="0"/>
              </a:rPr>
              <a:t>    </a:t>
            </a:r>
            <a:r>
              <a:rPr lang="ru-RU" dirty="0">
                <a:solidFill>
                  <a:srgbClr val="003399"/>
                </a:solidFill>
                <a:cs typeface="Calibri" pitchFamily="34" charset="0"/>
              </a:rPr>
              <a:t>4519  </a:t>
            </a:r>
            <a:r>
              <a:rPr lang="en-US" dirty="0" smtClean="0">
                <a:solidFill>
                  <a:srgbClr val="003399"/>
                </a:solidFill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3399"/>
                </a:solidFill>
                <a:cs typeface="Calibri" pitchFamily="34" charset="0"/>
              </a:rPr>
              <a:t>ОТВ</a:t>
            </a:r>
            <a:r>
              <a:rPr lang="en-US" dirty="0" smtClean="0">
                <a:solidFill>
                  <a:srgbClr val="003399"/>
                </a:solidFill>
                <a:cs typeface="Calibri" pitchFamily="34" charset="0"/>
              </a:rPr>
              <a:t>C</a:t>
            </a:r>
            <a:r>
              <a:rPr lang="ru-RU" dirty="0" smtClean="0">
                <a:solidFill>
                  <a:srgbClr val="003399"/>
                </a:solidFill>
                <a:cs typeface="Calibri" pitchFamily="34" charset="0"/>
              </a:rPr>
              <a:t> ВВЭР-440</a:t>
            </a:r>
            <a:endParaRPr lang="uk-UA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0" y="4581128"/>
            <a:ext cx="1612862" cy="1008111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8" name="Правая фигурная скобка 97"/>
          <p:cNvSpPr/>
          <p:nvPr/>
        </p:nvSpPr>
        <p:spPr>
          <a:xfrm>
            <a:off x="5827215" y="1103312"/>
            <a:ext cx="432048" cy="3960440"/>
          </a:xfrm>
          <a:prstGeom prst="rightBrace">
            <a:avLst>
              <a:gd name="adj1" fmla="val 58384"/>
              <a:gd name="adj2" fmla="val 539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-1" y="5688449"/>
            <a:ext cx="7092281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altLang="ru-RU" sz="1200" b="1" dirty="0"/>
              <a:t>Сухое хранилище </a:t>
            </a:r>
            <a:r>
              <a:rPr lang="ru-RU" altLang="ru-RU" sz="1200" b="1" dirty="0" smtClean="0"/>
              <a:t>отработавшего </a:t>
            </a:r>
            <a:r>
              <a:rPr lang="ru-RU" altLang="ru-RU" sz="1200" b="1" dirty="0"/>
              <a:t>ядерного топлива сможет принять </a:t>
            </a:r>
            <a:r>
              <a:rPr lang="ru-RU" altLang="ru-RU" sz="1200" b="1" dirty="0" smtClean="0"/>
              <a:t>отработавшее </a:t>
            </a:r>
            <a:r>
              <a:rPr lang="ru-RU" altLang="ru-RU" sz="1200" b="1" dirty="0"/>
              <a:t>ядерное топливо Запорожской АЭС за весь период </a:t>
            </a:r>
            <a:r>
              <a:rPr lang="ru-RU" altLang="ru-RU" sz="1200" b="1" dirty="0" smtClean="0"/>
              <a:t>эксплуатации</a:t>
            </a:r>
          </a:p>
          <a:p>
            <a:pPr lvl="0" algn="just"/>
            <a:r>
              <a:rPr lang="uk-UA" altLang="ru-RU" sz="1200" b="1" i="1" dirty="0" err="1" smtClean="0">
                <a:solidFill>
                  <a:srgbClr val="003399"/>
                </a:solidFill>
                <a:cs typeface="Calibri" pitchFamily="34" charset="0"/>
              </a:rPr>
              <a:t>Проектный</a:t>
            </a:r>
            <a:r>
              <a:rPr lang="uk-UA" altLang="ru-RU" sz="1200" b="1" i="1" dirty="0" smtClean="0">
                <a:solidFill>
                  <a:srgbClr val="003399"/>
                </a:solidFill>
                <a:cs typeface="Calibri" pitchFamily="34" charset="0"/>
              </a:rPr>
              <a:t> </a:t>
            </a:r>
            <a:r>
              <a:rPr lang="uk-UA" altLang="ru-RU" sz="1200" b="1" i="1" dirty="0" err="1" smtClean="0">
                <a:solidFill>
                  <a:srgbClr val="003399"/>
                </a:solidFill>
                <a:cs typeface="Calibri" pitchFamily="34" charset="0"/>
              </a:rPr>
              <a:t>объем</a:t>
            </a:r>
            <a:r>
              <a:rPr lang="uk-UA" altLang="ru-RU" sz="1200" b="1" i="1" dirty="0" smtClean="0">
                <a:solidFill>
                  <a:srgbClr val="003399"/>
                </a:solidFill>
                <a:cs typeface="Calibri" pitchFamily="34" charset="0"/>
              </a:rPr>
              <a:t>  </a:t>
            </a:r>
            <a:r>
              <a:rPr lang="uk-UA" altLang="ru-RU" sz="1200" b="1" dirty="0" smtClean="0"/>
              <a:t>– </a:t>
            </a:r>
            <a:r>
              <a:rPr lang="uk-UA" altLang="ru-RU" sz="1200" b="1" dirty="0">
                <a:solidFill>
                  <a:srgbClr val="003399"/>
                </a:solidFill>
                <a:cs typeface="Calibri" pitchFamily="34" charset="0"/>
              </a:rPr>
              <a:t>380 </a:t>
            </a:r>
            <a:r>
              <a:rPr lang="uk-UA" altLang="ru-RU" sz="1200" b="1" dirty="0" err="1" smtClean="0">
                <a:solidFill>
                  <a:srgbClr val="003399"/>
                </a:solidFill>
                <a:cs typeface="Calibri" pitchFamily="34" charset="0"/>
              </a:rPr>
              <a:t>контейнеров</a:t>
            </a:r>
            <a:r>
              <a:rPr lang="uk-UA" altLang="ru-RU" sz="1200" b="1" dirty="0" smtClean="0">
                <a:solidFill>
                  <a:srgbClr val="003399"/>
                </a:solidFill>
                <a:cs typeface="Calibri" pitchFamily="34" charset="0"/>
              </a:rPr>
              <a:t> </a:t>
            </a:r>
            <a:r>
              <a:rPr lang="uk-UA" altLang="ru-RU" sz="1200" i="1" dirty="0"/>
              <a:t>(</a:t>
            </a:r>
            <a:r>
              <a:rPr lang="uk-UA" altLang="ru-RU" sz="1200" i="1" dirty="0">
                <a:solidFill>
                  <a:srgbClr val="003399"/>
                </a:solidFill>
                <a:cs typeface="Calibri" pitchFamily="34" charset="0"/>
              </a:rPr>
              <a:t>9000 </a:t>
            </a:r>
            <a:r>
              <a:rPr lang="uk-UA" altLang="ru-RU" sz="1200" i="1" dirty="0" err="1" smtClean="0">
                <a:solidFill>
                  <a:srgbClr val="003399"/>
                </a:solidFill>
                <a:cs typeface="Calibri" pitchFamily="34" charset="0"/>
              </a:rPr>
              <a:t>топливных</a:t>
            </a:r>
            <a:r>
              <a:rPr lang="uk-UA" altLang="ru-RU" sz="1200" i="1" dirty="0" smtClean="0"/>
              <a:t> </a:t>
            </a:r>
            <a:r>
              <a:rPr lang="uk-UA" altLang="ru-RU" sz="1200" i="1" dirty="0" err="1" smtClean="0"/>
              <a:t>сборок</a:t>
            </a:r>
            <a:r>
              <a:rPr lang="uk-UA" altLang="ru-RU" sz="1200" i="1" dirty="0" smtClean="0"/>
              <a:t> ОЯТ)</a:t>
            </a:r>
            <a:endParaRPr lang="uk-UA" sz="1200" b="1" dirty="0">
              <a:cs typeface="Arial" pitchFamily="34" charset="0"/>
            </a:endParaRPr>
          </a:p>
          <a:p>
            <a:pPr lvl="0" algn="just"/>
            <a:r>
              <a:rPr lang="ru-RU" sz="1200" b="1" dirty="0"/>
              <a:t>В эксплуатации находится две очереди </a:t>
            </a:r>
            <a:r>
              <a:rPr lang="ru-RU" sz="1200" b="1" dirty="0" smtClean="0"/>
              <a:t>ЦХОЯТ </a:t>
            </a:r>
            <a:r>
              <a:rPr lang="ru-RU" sz="1200" b="1" dirty="0"/>
              <a:t>ЗАЭС</a:t>
            </a:r>
          </a:p>
          <a:p>
            <a:pPr lvl="0" algn="just"/>
            <a:r>
              <a:rPr lang="ru-RU" sz="1200" b="1" dirty="0"/>
              <a:t>С начала эксплуатации </a:t>
            </a:r>
            <a:r>
              <a:rPr lang="ru-RU" sz="1000" i="1" dirty="0"/>
              <a:t>(по состоянию на </a:t>
            </a:r>
            <a:r>
              <a:rPr lang="ru-RU" sz="1000" i="1" dirty="0" smtClean="0"/>
              <a:t>01.10.2015</a:t>
            </a:r>
            <a:r>
              <a:rPr lang="ru-RU" sz="1000" i="1" dirty="0"/>
              <a:t>) </a:t>
            </a:r>
            <a:r>
              <a:rPr lang="ru-RU" sz="1000" i="1" dirty="0" smtClean="0"/>
              <a:t> </a:t>
            </a:r>
            <a:r>
              <a:rPr lang="ru-RU" sz="1200" b="1" dirty="0" smtClean="0"/>
              <a:t>загружено </a:t>
            </a:r>
            <a:r>
              <a:rPr lang="ru-RU" sz="1200" b="1" dirty="0" smtClean="0">
                <a:solidFill>
                  <a:srgbClr val="003399"/>
                </a:solidFill>
                <a:cs typeface="Calibri" pitchFamily="34" charset="0"/>
              </a:rPr>
              <a:t>131 контейнер </a:t>
            </a:r>
            <a:r>
              <a:rPr lang="ru-RU" sz="1200" b="1" dirty="0"/>
              <a:t>(</a:t>
            </a:r>
            <a:r>
              <a:rPr lang="ru-RU" sz="1200" b="1" dirty="0" smtClean="0"/>
              <a:t>3138 ТВС </a:t>
            </a:r>
            <a:r>
              <a:rPr lang="ru-RU" sz="1200" b="1" dirty="0"/>
              <a:t>ОЯТ)</a:t>
            </a:r>
            <a:endParaRPr lang="uk-UA" sz="1200" dirty="0"/>
          </a:p>
        </p:txBody>
      </p:sp>
      <p:sp>
        <p:nvSpPr>
          <p:cNvPr id="10" name="Овал 9"/>
          <p:cNvSpPr/>
          <p:nvPr/>
        </p:nvSpPr>
        <p:spPr>
          <a:xfrm>
            <a:off x="818359" y="4257445"/>
            <a:ext cx="733669" cy="73338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6372200" y="1052736"/>
            <a:ext cx="2592288" cy="38884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B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TextBox 168"/>
          <p:cNvSpPr txBox="1"/>
          <p:nvPr/>
        </p:nvSpPr>
        <p:spPr>
          <a:xfrm>
            <a:off x="251520" y="5373216"/>
            <a:ext cx="117211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rgbClr val="0070C0"/>
                </a:solidFill>
                <a:latin typeface="Century Gothic"/>
              </a:rPr>
              <a:t>СХОЯТ ЗАЭС</a:t>
            </a:r>
            <a:endParaRPr lang="ru-RU" sz="1200" b="1" dirty="0">
              <a:solidFill>
                <a:srgbClr val="0070C0"/>
              </a:solidFill>
              <a:latin typeface="Century Gothic"/>
            </a:endParaRPr>
          </a:p>
        </p:txBody>
      </p:sp>
      <p:grpSp>
        <p:nvGrpSpPr>
          <p:cNvPr id="165" name="Группа 26"/>
          <p:cNvGrpSpPr>
            <a:grpSpLocks/>
          </p:cNvGrpSpPr>
          <p:nvPr/>
        </p:nvGrpSpPr>
        <p:grpSpPr bwMode="auto">
          <a:xfrm>
            <a:off x="27955" y="6731945"/>
            <a:ext cx="756177" cy="108047"/>
            <a:chOff x="831850" y="338138"/>
            <a:chExt cx="4643438" cy="638175"/>
          </a:xfrm>
        </p:grpSpPr>
        <p:sp>
          <p:nvSpPr>
            <p:cNvPr id="166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>
                <a:gd name="T0" fmla="*/ 2147483647 w 184"/>
                <a:gd name="T1" fmla="*/ 2147483647 h 151"/>
                <a:gd name="T2" fmla="*/ 2147483647 w 184"/>
                <a:gd name="T3" fmla="*/ 2147483647 h 151"/>
                <a:gd name="T4" fmla="*/ 2147483647 w 184"/>
                <a:gd name="T5" fmla="*/ 2147483647 h 151"/>
                <a:gd name="T6" fmla="*/ 2147483647 w 184"/>
                <a:gd name="T7" fmla="*/ 2147483647 h 151"/>
                <a:gd name="T8" fmla="*/ 2147483647 w 184"/>
                <a:gd name="T9" fmla="*/ 2147483647 h 151"/>
                <a:gd name="T10" fmla="*/ 2147483647 w 184"/>
                <a:gd name="T11" fmla="*/ 2147483647 h 151"/>
                <a:gd name="T12" fmla="*/ 2147483647 w 184"/>
                <a:gd name="T13" fmla="*/ 2147483647 h 151"/>
                <a:gd name="T14" fmla="*/ 2147483647 w 184"/>
                <a:gd name="T15" fmla="*/ 2147483647 h 151"/>
                <a:gd name="T16" fmla="*/ 2147483647 w 184"/>
                <a:gd name="T17" fmla="*/ 2147483647 h 151"/>
                <a:gd name="T18" fmla="*/ 2147483647 w 184"/>
                <a:gd name="T19" fmla="*/ 2147483647 h 151"/>
                <a:gd name="T20" fmla="*/ 2147483647 w 184"/>
                <a:gd name="T21" fmla="*/ 2147483647 h 151"/>
                <a:gd name="T22" fmla="*/ 2147483647 w 184"/>
                <a:gd name="T23" fmla="*/ 2147483647 h 151"/>
                <a:gd name="T24" fmla="*/ 2147483647 w 184"/>
                <a:gd name="T25" fmla="*/ 2147483647 h 151"/>
                <a:gd name="T26" fmla="*/ 2147483647 w 184"/>
                <a:gd name="T27" fmla="*/ 2147483647 h 151"/>
                <a:gd name="T28" fmla="*/ 2147483647 w 184"/>
                <a:gd name="T29" fmla="*/ 2147483647 h 151"/>
                <a:gd name="T30" fmla="*/ 2147483647 w 184"/>
                <a:gd name="T31" fmla="*/ 0 h 151"/>
                <a:gd name="T32" fmla="*/ 2147483647 w 184"/>
                <a:gd name="T33" fmla="*/ 2147483647 h 151"/>
                <a:gd name="T34" fmla="*/ 2147483647 w 184"/>
                <a:gd name="T35" fmla="*/ 2147483647 h 151"/>
                <a:gd name="T36" fmla="*/ 2147483647 w 184"/>
                <a:gd name="T37" fmla="*/ 2147483647 h 151"/>
                <a:gd name="T38" fmla="*/ 0 w 184"/>
                <a:gd name="T39" fmla="*/ 2147483647 h 151"/>
                <a:gd name="T40" fmla="*/ 0 w 184"/>
                <a:gd name="T41" fmla="*/ 2147483647 h 151"/>
                <a:gd name="T42" fmla="*/ 2147483647 w 184"/>
                <a:gd name="T43" fmla="*/ 2147483647 h 151"/>
                <a:gd name="T44" fmla="*/ 2147483647 w 184"/>
                <a:gd name="T45" fmla="*/ 2147483647 h 151"/>
                <a:gd name="T46" fmla="*/ 2147483647 w 184"/>
                <a:gd name="T47" fmla="*/ 2147483647 h 151"/>
                <a:gd name="T48" fmla="*/ 2147483647 w 184"/>
                <a:gd name="T49" fmla="*/ 2147483647 h 151"/>
                <a:gd name="T50" fmla="*/ 2147483647 w 184"/>
                <a:gd name="T51" fmla="*/ 2147483647 h 151"/>
                <a:gd name="T52" fmla="*/ 2147483647 w 184"/>
                <a:gd name="T53" fmla="*/ 2147483647 h 151"/>
                <a:gd name="T54" fmla="*/ 2147483647 w 184"/>
                <a:gd name="T55" fmla="*/ 2147483647 h 151"/>
                <a:gd name="T56" fmla="*/ 2147483647 w 184"/>
                <a:gd name="T57" fmla="*/ 2147483647 h 151"/>
                <a:gd name="T58" fmla="*/ 2147483647 w 184"/>
                <a:gd name="T59" fmla="*/ 2147483647 h 151"/>
                <a:gd name="T60" fmla="*/ 2147483647 w 184"/>
                <a:gd name="T61" fmla="*/ 2147483647 h 151"/>
                <a:gd name="T62" fmla="*/ 2147483647 w 184"/>
                <a:gd name="T63" fmla="*/ 2147483647 h 151"/>
                <a:gd name="T64" fmla="*/ 2147483647 w 184"/>
                <a:gd name="T65" fmla="*/ 2147483647 h 151"/>
                <a:gd name="T66" fmla="*/ 2147483647 w 184"/>
                <a:gd name="T67" fmla="*/ 2147483647 h 151"/>
                <a:gd name="T68" fmla="*/ 2147483647 w 184"/>
                <a:gd name="T69" fmla="*/ 2147483647 h 151"/>
                <a:gd name="T70" fmla="*/ 2147483647 w 184"/>
                <a:gd name="T71" fmla="*/ 2147483647 h 151"/>
                <a:gd name="T72" fmla="*/ 2147483647 w 184"/>
                <a:gd name="T73" fmla="*/ 2147483647 h 151"/>
                <a:gd name="T74" fmla="*/ 2147483647 w 184"/>
                <a:gd name="T75" fmla="*/ 2147483647 h 151"/>
                <a:gd name="T76" fmla="*/ 2147483647 w 184"/>
                <a:gd name="T77" fmla="*/ 2147483647 h 151"/>
                <a:gd name="T78" fmla="*/ 2147483647 w 184"/>
                <a:gd name="T79" fmla="*/ 2147483647 h 151"/>
                <a:gd name="T80" fmla="*/ 2147483647 w 184"/>
                <a:gd name="T81" fmla="*/ 2147483647 h 151"/>
                <a:gd name="T82" fmla="*/ 2147483647 w 184"/>
                <a:gd name="T83" fmla="*/ 2147483647 h 151"/>
                <a:gd name="T84" fmla="*/ 2147483647 w 184"/>
                <a:gd name="T85" fmla="*/ 2147483647 h 151"/>
                <a:gd name="T86" fmla="*/ 2147483647 w 184"/>
                <a:gd name="T87" fmla="*/ 2147483647 h 151"/>
                <a:gd name="T88" fmla="*/ 2147483647 w 184"/>
                <a:gd name="T89" fmla="*/ 2147483647 h 151"/>
                <a:gd name="T90" fmla="*/ 2147483647 w 184"/>
                <a:gd name="T91" fmla="*/ 2147483647 h 151"/>
                <a:gd name="T92" fmla="*/ 2147483647 w 184"/>
                <a:gd name="T93" fmla="*/ 2147483647 h 151"/>
                <a:gd name="T94" fmla="*/ 2147483647 w 184"/>
                <a:gd name="T95" fmla="*/ 2147483647 h 151"/>
                <a:gd name="T96" fmla="*/ 2147483647 w 184"/>
                <a:gd name="T97" fmla="*/ 2147483647 h 151"/>
                <a:gd name="T98" fmla="*/ 2147483647 w 184"/>
                <a:gd name="T99" fmla="*/ 2147483647 h 151"/>
                <a:gd name="T100" fmla="*/ 2147483647 w 184"/>
                <a:gd name="T101" fmla="*/ 2147483647 h 151"/>
                <a:gd name="T102" fmla="*/ 2147483647 w 184"/>
                <a:gd name="T103" fmla="*/ 2147483647 h 151"/>
                <a:gd name="T104" fmla="*/ 2147483647 w 184"/>
                <a:gd name="T105" fmla="*/ 2147483647 h 151"/>
                <a:gd name="T106" fmla="*/ 2147483647 w 184"/>
                <a:gd name="T107" fmla="*/ 2147483647 h 151"/>
                <a:gd name="T108" fmla="*/ 2147483647 w 184"/>
                <a:gd name="T109" fmla="*/ 2147483647 h 151"/>
                <a:gd name="T110" fmla="*/ 2147483647 w 184"/>
                <a:gd name="T111" fmla="*/ 2147483647 h 151"/>
                <a:gd name="T112" fmla="*/ 2147483647 w 184"/>
                <a:gd name="T113" fmla="*/ 2147483647 h 1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"/>
                <a:gd name="T172" fmla="*/ 0 h 151"/>
                <a:gd name="T173" fmla="*/ 184 w 184"/>
                <a:gd name="T174" fmla="*/ 151 h 1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>
                <a:gd name="T0" fmla="*/ 0 w 168"/>
                <a:gd name="T1" fmla="*/ 0 h 149"/>
                <a:gd name="T2" fmla="*/ 2147483647 w 168"/>
                <a:gd name="T3" fmla="*/ 0 h 149"/>
                <a:gd name="T4" fmla="*/ 2147483647 w 168"/>
                <a:gd name="T5" fmla="*/ 2147483647 h 149"/>
                <a:gd name="T6" fmla="*/ 2147483647 w 168"/>
                <a:gd name="T7" fmla="*/ 2147483647 h 149"/>
                <a:gd name="T8" fmla="*/ 2147483647 w 168"/>
                <a:gd name="T9" fmla="*/ 2147483647 h 149"/>
                <a:gd name="T10" fmla="*/ 2147483647 w 168"/>
                <a:gd name="T11" fmla="*/ 2147483647 h 149"/>
                <a:gd name="T12" fmla="*/ 2147483647 w 168"/>
                <a:gd name="T13" fmla="*/ 2147483647 h 149"/>
                <a:gd name="T14" fmla="*/ 2147483647 w 168"/>
                <a:gd name="T15" fmla="*/ 2147483647 h 149"/>
                <a:gd name="T16" fmla="*/ 2147483647 w 168"/>
                <a:gd name="T17" fmla="*/ 2147483647 h 149"/>
                <a:gd name="T18" fmla="*/ 2147483647 w 168"/>
                <a:gd name="T19" fmla="*/ 2147483647 h 149"/>
                <a:gd name="T20" fmla="*/ 2147483647 w 168"/>
                <a:gd name="T21" fmla="*/ 2147483647 h 149"/>
                <a:gd name="T22" fmla="*/ 0 w 168"/>
                <a:gd name="T23" fmla="*/ 2147483647 h 149"/>
                <a:gd name="T24" fmla="*/ 0 w 168"/>
                <a:gd name="T25" fmla="*/ 0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149"/>
                <a:gd name="T41" fmla="*/ 168 w 168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>
                <a:gd name="T0" fmla="*/ 0 w 172"/>
                <a:gd name="T1" fmla="*/ 0 h 149"/>
                <a:gd name="T2" fmla="*/ 2147483647 w 172"/>
                <a:gd name="T3" fmla="*/ 0 h 149"/>
                <a:gd name="T4" fmla="*/ 2147483647 w 172"/>
                <a:gd name="T5" fmla="*/ 2147483647 h 149"/>
                <a:gd name="T6" fmla="*/ 2147483647 w 172"/>
                <a:gd name="T7" fmla="*/ 2147483647 h 149"/>
                <a:gd name="T8" fmla="*/ 2147483647 w 172"/>
                <a:gd name="T9" fmla="*/ 2147483647 h 149"/>
                <a:gd name="T10" fmla="*/ 2147483647 w 172"/>
                <a:gd name="T11" fmla="*/ 2147483647 h 149"/>
                <a:gd name="T12" fmla="*/ 2147483647 w 172"/>
                <a:gd name="T13" fmla="*/ 2147483647 h 149"/>
                <a:gd name="T14" fmla="*/ 2147483647 w 172"/>
                <a:gd name="T15" fmla="*/ 2147483647 h 149"/>
                <a:gd name="T16" fmla="*/ 2147483647 w 172"/>
                <a:gd name="T17" fmla="*/ 2147483647 h 149"/>
                <a:gd name="T18" fmla="*/ 2147483647 w 172"/>
                <a:gd name="T19" fmla="*/ 2147483647 h 149"/>
                <a:gd name="T20" fmla="*/ 2147483647 w 172"/>
                <a:gd name="T21" fmla="*/ 2147483647 h 149"/>
                <a:gd name="T22" fmla="*/ 0 w 172"/>
                <a:gd name="T23" fmla="*/ 2147483647 h 149"/>
                <a:gd name="T24" fmla="*/ 0 w 172"/>
                <a:gd name="T25" fmla="*/ 0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149"/>
                <a:gd name="T41" fmla="*/ 172 w 1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3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>
                <a:gd name="T0" fmla="*/ 2147483647 w 221"/>
                <a:gd name="T1" fmla="*/ 2147483647 h 151"/>
                <a:gd name="T2" fmla="*/ 2147483647 w 221"/>
                <a:gd name="T3" fmla="*/ 2147483647 h 151"/>
                <a:gd name="T4" fmla="*/ 2147483647 w 221"/>
                <a:gd name="T5" fmla="*/ 2147483647 h 151"/>
                <a:gd name="T6" fmla="*/ 2147483647 w 221"/>
                <a:gd name="T7" fmla="*/ 2147483647 h 151"/>
                <a:gd name="T8" fmla="*/ 2147483647 w 221"/>
                <a:gd name="T9" fmla="*/ 2147483647 h 151"/>
                <a:gd name="T10" fmla="*/ 2147483647 w 221"/>
                <a:gd name="T11" fmla="*/ 2147483647 h 151"/>
                <a:gd name="T12" fmla="*/ 2147483647 w 221"/>
                <a:gd name="T13" fmla="*/ 2147483647 h 151"/>
                <a:gd name="T14" fmla="*/ 2147483647 w 221"/>
                <a:gd name="T15" fmla="*/ 2147483647 h 151"/>
                <a:gd name="T16" fmla="*/ 2147483647 w 221"/>
                <a:gd name="T17" fmla="*/ 2147483647 h 151"/>
                <a:gd name="T18" fmla="*/ 2147483647 w 221"/>
                <a:gd name="T19" fmla="*/ 2147483647 h 151"/>
                <a:gd name="T20" fmla="*/ 2147483647 w 221"/>
                <a:gd name="T21" fmla="*/ 2147483647 h 151"/>
                <a:gd name="T22" fmla="*/ 2147483647 w 221"/>
                <a:gd name="T23" fmla="*/ 2147483647 h 151"/>
                <a:gd name="T24" fmla="*/ 2147483647 w 221"/>
                <a:gd name="T25" fmla="*/ 2147483647 h 151"/>
                <a:gd name="T26" fmla="*/ 2147483647 w 221"/>
                <a:gd name="T27" fmla="*/ 2147483647 h 151"/>
                <a:gd name="T28" fmla="*/ 2147483647 w 221"/>
                <a:gd name="T29" fmla="*/ 2147483647 h 151"/>
                <a:gd name="T30" fmla="*/ 2147483647 w 221"/>
                <a:gd name="T31" fmla="*/ 2147483647 h 151"/>
                <a:gd name="T32" fmla="*/ 2147483647 w 221"/>
                <a:gd name="T33" fmla="*/ 2147483647 h 151"/>
                <a:gd name="T34" fmla="*/ 2147483647 w 221"/>
                <a:gd name="T35" fmla="*/ 2147483647 h 151"/>
                <a:gd name="T36" fmla="*/ 2147483647 w 221"/>
                <a:gd name="T37" fmla="*/ 2147483647 h 151"/>
                <a:gd name="T38" fmla="*/ 2147483647 w 221"/>
                <a:gd name="T39" fmla="*/ 2147483647 h 151"/>
                <a:gd name="T40" fmla="*/ 2147483647 w 221"/>
                <a:gd name="T41" fmla="*/ 2147483647 h 151"/>
                <a:gd name="T42" fmla="*/ 2147483647 w 221"/>
                <a:gd name="T43" fmla="*/ 2147483647 h 151"/>
                <a:gd name="T44" fmla="*/ 2147483647 w 221"/>
                <a:gd name="T45" fmla="*/ 2147483647 h 151"/>
                <a:gd name="T46" fmla="*/ 2147483647 w 221"/>
                <a:gd name="T47" fmla="*/ 2147483647 h 151"/>
                <a:gd name="T48" fmla="*/ 2147483647 w 221"/>
                <a:gd name="T49" fmla="*/ 2147483647 h 151"/>
                <a:gd name="T50" fmla="*/ 2147483647 w 221"/>
                <a:gd name="T51" fmla="*/ 2147483647 h 151"/>
                <a:gd name="T52" fmla="*/ 2147483647 w 221"/>
                <a:gd name="T53" fmla="*/ 2147483647 h 151"/>
                <a:gd name="T54" fmla="*/ 2147483647 w 221"/>
                <a:gd name="T55" fmla="*/ 2147483647 h 151"/>
                <a:gd name="T56" fmla="*/ 2147483647 w 221"/>
                <a:gd name="T57" fmla="*/ 2147483647 h 151"/>
                <a:gd name="T58" fmla="*/ 2147483647 w 221"/>
                <a:gd name="T59" fmla="*/ 2147483647 h 151"/>
                <a:gd name="T60" fmla="*/ 2147483647 w 221"/>
                <a:gd name="T61" fmla="*/ 2147483647 h 151"/>
                <a:gd name="T62" fmla="*/ 2147483647 w 221"/>
                <a:gd name="T63" fmla="*/ 2147483647 h 151"/>
                <a:gd name="T64" fmla="*/ 2147483647 w 221"/>
                <a:gd name="T65" fmla="*/ 2147483647 h 151"/>
                <a:gd name="T66" fmla="*/ 2147483647 w 221"/>
                <a:gd name="T67" fmla="*/ 2147483647 h 151"/>
                <a:gd name="T68" fmla="*/ 2147483647 w 221"/>
                <a:gd name="T69" fmla="*/ 2147483647 h 151"/>
                <a:gd name="T70" fmla="*/ 2147483647 w 221"/>
                <a:gd name="T71" fmla="*/ 2147483647 h 151"/>
                <a:gd name="T72" fmla="*/ 2147483647 w 221"/>
                <a:gd name="T73" fmla="*/ 2147483647 h 151"/>
                <a:gd name="T74" fmla="*/ 2147483647 w 221"/>
                <a:gd name="T75" fmla="*/ 2147483647 h 151"/>
                <a:gd name="T76" fmla="*/ 2147483647 w 221"/>
                <a:gd name="T77" fmla="*/ 2147483647 h 151"/>
                <a:gd name="T78" fmla="*/ 2147483647 w 221"/>
                <a:gd name="T79" fmla="*/ 2147483647 h 151"/>
                <a:gd name="T80" fmla="*/ 2147483647 w 221"/>
                <a:gd name="T81" fmla="*/ 0 h 151"/>
                <a:gd name="T82" fmla="*/ 2147483647 w 221"/>
                <a:gd name="T83" fmla="*/ 2147483647 h 151"/>
                <a:gd name="T84" fmla="*/ 2147483647 w 221"/>
                <a:gd name="T85" fmla="*/ 2147483647 h 151"/>
                <a:gd name="T86" fmla="*/ 2147483647 w 221"/>
                <a:gd name="T87" fmla="*/ 2147483647 h 151"/>
                <a:gd name="T88" fmla="*/ 2147483647 w 221"/>
                <a:gd name="T89" fmla="*/ 2147483647 h 151"/>
                <a:gd name="T90" fmla="*/ 2147483647 w 221"/>
                <a:gd name="T91" fmla="*/ 2147483647 h 151"/>
                <a:gd name="T92" fmla="*/ 2147483647 w 221"/>
                <a:gd name="T93" fmla="*/ 2147483647 h 151"/>
                <a:gd name="T94" fmla="*/ 0 w 221"/>
                <a:gd name="T95" fmla="*/ 2147483647 h 151"/>
                <a:gd name="T96" fmla="*/ 2147483647 w 221"/>
                <a:gd name="T97" fmla="*/ 2147483647 h 151"/>
                <a:gd name="T98" fmla="*/ 2147483647 w 221"/>
                <a:gd name="T99" fmla="*/ 2147483647 h 151"/>
                <a:gd name="T100" fmla="*/ 2147483647 w 221"/>
                <a:gd name="T101" fmla="*/ 2147483647 h 1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1"/>
                <a:gd name="T154" fmla="*/ 0 h 151"/>
                <a:gd name="T155" fmla="*/ 221 w 221"/>
                <a:gd name="T156" fmla="*/ 151 h 1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>
                <a:gd name="T0" fmla="*/ 0 w 195"/>
                <a:gd name="T1" fmla="*/ 0 h 149"/>
                <a:gd name="T2" fmla="*/ 2147483647 w 195"/>
                <a:gd name="T3" fmla="*/ 0 h 149"/>
                <a:gd name="T4" fmla="*/ 2147483647 w 195"/>
                <a:gd name="T5" fmla="*/ 2147483647 h 149"/>
                <a:gd name="T6" fmla="*/ 2147483647 w 195"/>
                <a:gd name="T7" fmla="*/ 2147483647 h 149"/>
                <a:gd name="T8" fmla="*/ 2147483647 w 195"/>
                <a:gd name="T9" fmla="*/ 0 h 149"/>
                <a:gd name="T10" fmla="*/ 2147483647 w 195"/>
                <a:gd name="T11" fmla="*/ 0 h 149"/>
                <a:gd name="T12" fmla="*/ 2147483647 w 195"/>
                <a:gd name="T13" fmla="*/ 2147483647 h 149"/>
                <a:gd name="T14" fmla="*/ 2147483647 w 195"/>
                <a:gd name="T15" fmla="*/ 2147483647 h 149"/>
                <a:gd name="T16" fmla="*/ 2147483647 w 195"/>
                <a:gd name="T17" fmla="*/ 2147483647 h 149"/>
                <a:gd name="T18" fmla="*/ 2147483647 w 195"/>
                <a:gd name="T19" fmla="*/ 2147483647 h 149"/>
                <a:gd name="T20" fmla="*/ 2147483647 w 195"/>
                <a:gd name="T21" fmla="*/ 2147483647 h 149"/>
                <a:gd name="T22" fmla="*/ 0 w 195"/>
                <a:gd name="T23" fmla="*/ 2147483647 h 149"/>
                <a:gd name="T24" fmla="*/ 0 w 195"/>
                <a:gd name="T25" fmla="*/ 0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5"/>
                <a:gd name="T40" fmla="*/ 0 h 149"/>
                <a:gd name="T41" fmla="*/ 195 w 195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>
                <a:gd name="T0" fmla="*/ 2147483647 w 189"/>
                <a:gd name="T1" fmla="*/ 2147483647 h 149"/>
                <a:gd name="T2" fmla="*/ 2147483647 w 189"/>
                <a:gd name="T3" fmla="*/ 2147483647 h 149"/>
                <a:gd name="T4" fmla="*/ 2147483647 w 189"/>
                <a:gd name="T5" fmla="*/ 2147483647 h 149"/>
                <a:gd name="T6" fmla="*/ 2147483647 w 189"/>
                <a:gd name="T7" fmla="*/ 2147483647 h 149"/>
                <a:gd name="T8" fmla="*/ 2147483647 w 189"/>
                <a:gd name="T9" fmla="*/ 2147483647 h 149"/>
                <a:gd name="T10" fmla="*/ 2147483647 w 189"/>
                <a:gd name="T11" fmla="*/ 2147483647 h 149"/>
                <a:gd name="T12" fmla="*/ 2147483647 w 189"/>
                <a:gd name="T13" fmla="*/ 2147483647 h 149"/>
                <a:gd name="T14" fmla="*/ 2147483647 w 189"/>
                <a:gd name="T15" fmla="*/ 2147483647 h 149"/>
                <a:gd name="T16" fmla="*/ 2147483647 w 189"/>
                <a:gd name="T17" fmla="*/ 2147483647 h 149"/>
                <a:gd name="T18" fmla="*/ 2147483647 w 189"/>
                <a:gd name="T19" fmla="*/ 2147483647 h 149"/>
                <a:gd name="T20" fmla="*/ 2147483647 w 189"/>
                <a:gd name="T21" fmla="*/ 2147483647 h 149"/>
                <a:gd name="T22" fmla="*/ 2147483647 w 189"/>
                <a:gd name="T23" fmla="*/ 2147483647 h 149"/>
                <a:gd name="T24" fmla="*/ 2147483647 w 189"/>
                <a:gd name="T25" fmla="*/ 2147483647 h 149"/>
                <a:gd name="T26" fmla="*/ 2147483647 w 189"/>
                <a:gd name="T27" fmla="*/ 2147483647 h 149"/>
                <a:gd name="T28" fmla="*/ 2147483647 w 189"/>
                <a:gd name="T29" fmla="*/ 2147483647 h 149"/>
                <a:gd name="T30" fmla="*/ 2147483647 w 189"/>
                <a:gd name="T31" fmla="*/ 2147483647 h 149"/>
                <a:gd name="T32" fmla="*/ 2147483647 w 189"/>
                <a:gd name="T33" fmla="*/ 2147483647 h 149"/>
                <a:gd name="T34" fmla="*/ 2147483647 w 189"/>
                <a:gd name="T35" fmla="*/ 2147483647 h 149"/>
                <a:gd name="T36" fmla="*/ 2147483647 w 189"/>
                <a:gd name="T37" fmla="*/ 2147483647 h 149"/>
                <a:gd name="T38" fmla="*/ 0 w 189"/>
                <a:gd name="T39" fmla="*/ 2147483647 h 149"/>
                <a:gd name="T40" fmla="*/ 2147483647 w 189"/>
                <a:gd name="T41" fmla="*/ 2147483647 h 149"/>
                <a:gd name="T42" fmla="*/ 2147483647 w 189"/>
                <a:gd name="T43" fmla="*/ 2147483647 h 149"/>
                <a:gd name="T44" fmla="*/ 2147483647 w 189"/>
                <a:gd name="T45" fmla="*/ 2147483647 h 149"/>
                <a:gd name="T46" fmla="*/ 2147483647 w 189"/>
                <a:gd name="T47" fmla="*/ 2147483647 h 149"/>
                <a:gd name="T48" fmla="*/ 2147483647 w 189"/>
                <a:gd name="T49" fmla="*/ 2147483647 h 149"/>
                <a:gd name="T50" fmla="*/ 2147483647 w 189"/>
                <a:gd name="T51" fmla="*/ 2147483647 h 149"/>
                <a:gd name="T52" fmla="*/ 2147483647 w 189"/>
                <a:gd name="T53" fmla="*/ 2147483647 h 149"/>
                <a:gd name="T54" fmla="*/ 2147483647 w 189"/>
                <a:gd name="T55" fmla="*/ 2147483647 h 149"/>
                <a:gd name="T56" fmla="*/ 2147483647 w 189"/>
                <a:gd name="T57" fmla="*/ 2147483647 h 149"/>
                <a:gd name="T58" fmla="*/ 2147483647 w 189"/>
                <a:gd name="T59" fmla="*/ 2147483647 h 149"/>
                <a:gd name="T60" fmla="*/ 2147483647 w 189"/>
                <a:gd name="T61" fmla="*/ 2147483647 h 149"/>
                <a:gd name="T62" fmla="*/ 2147483647 w 189"/>
                <a:gd name="T63" fmla="*/ 2147483647 h 149"/>
                <a:gd name="T64" fmla="*/ 2147483647 w 189"/>
                <a:gd name="T65" fmla="*/ 2147483647 h 149"/>
                <a:gd name="T66" fmla="*/ 2147483647 w 189"/>
                <a:gd name="T67" fmla="*/ 2147483647 h 149"/>
                <a:gd name="T68" fmla="*/ 2147483647 w 189"/>
                <a:gd name="T69" fmla="*/ 2147483647 h 149"/>
                <a:gd name="T70" fmla="*/ 2147483647 w 189"/>
                <a:gd name="T71" fmla="*/ 2147483647 h 149"/>
                <a:gd name="T72" fmla="*/ 2147483647 w 189"/>
                <a:gd name="T73" fmla="*/ 2147483647 h 149"/>
                <a:gd name="T74" fmla="*/ 2147483647 w 189"/>
                <a:gd name="T75" fmla="*/ 2147483647 h 149"/>
                <a:gd name="T76" fmla="*/ 2147483647 w 189"/>
                <a:gd name="T77" fmla="*/ 2147483647 h 149"/>
                <a:gd name="T78" fmla="*/ 2147483647 w 189"/>
                <a:gd name="T79" fmla="*/ 2147483647 h 149"/>
                <a:gd name="T80" fmla="*/ 2147483647 w 189"/>
                <a:gd name="T81" fmla="*/ 2147483647 h 149"/>
                <a:gd name="T82" fmla="*/ 2147483647 w 189"/>
                <a:gd name="T83" fmla="*/ 2147483647 h 149"/>
                <a:gd name="T84" fmla="*/ 2147483647 w 189"/>
                <a:gd name="T85" fmla="*/ 0 h 149"/>
                <a:gd name="T86" fmla="*/ 0 w 189"/>
                <a:gd name="T87" fmla="*/ 0 h 149"/>
                <a:gd name="T88" fmla="*/ 0 w 189"/>
                <a:gd name="T89" fmla="*/ 2147483647 h 1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149"/>
                <a:gd name="T137" fmla="*/ 189 w 189"/>
                <a:gd name="T138" fmla="*/ 149 h 1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6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>
                <a:gd name="T0" fmla="*/ 0 w 173"/>
                <a:gd name="T1" fmla="*/ 0 h 149"/>
                <a:gd name="T2" fmla="*/ 2147483647 w 173"/>
                <a:gd name="T3" fmla="*/ 0 h 149"/>
                <a:gd name="T4" fmla="*/ 2147483647 w 173"/>
                <a:gd name="T5" fmla="*/ 2147483647 h 149"/>
                <a:gd name="T6" fmla="*/ 2147483647 w 173"/>
                <a:gd name="T7" fmla="*/ 2147483647 h 149"/>
                <a:gd name="T8" fmla="*/ 2147483647 w 173"/>
                <a:gd name="T9" fmla="*/ 2147483647 h 149"/>
                <a:gd name="T10" fmla="*/ 0 w 173"/>
                <a:gd name="T11" fmla="*/ 2147483647 h 149"/>
                <a:gd name="T12" fmla="*/ 0 w 173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149"/>
                <a:gd name="T23" fmla="*/ 173 w 173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7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>
                <a:gd name="T0" fmla="*/ 2147483647 w 202"/>
                <a:gd name="T1" fmla="*/ 2147483647 h 149"/>
                <a:gd name="T2" fmla="*/ 2147483647 w 202"/>
                <a:gd name="T3" fmla="*/ 2147483647 h 149"/>
                <a:gd name="T4" fmla="*/ 2147483647 w 202"/>
                <a:gd name="T5" fmla="*/ 2147483647 h 149"/>
                <a:gd name="T6" fmla="*/ 2147483647 w 202"/>
                <a:gd name="T7" fmla="*/ 2147483647 h 149"/>
                <a:gd name="T8" fmla="*/ 2147483647 w 202"/>
                <a:gd name="T9" fmla="*/ 2147483647 h 149"/>
                <a:gd name="T10" fmla="*/ 2147483647 w 202"/>
                <a:gd name="T11" fmla="*/ 2147483647 h 149"/>
                <a:gd name="T12" fmla="*/ 2147483647 w 202"/>
                <a:gd name="T13" fmla="*/ 2147483647 h 149"/>
                <a:gd name="T14" fmla="*/ 2147483647 w 202"/>
                <a:gd name="T15" fmla="*/ 2147483647 h 149"/>
                <a:gd name="T16" fmla="*/ 2147483647 w 202"/>
                <a:gd name="T17" fmla="*/ 2147483647 h 149"/>
                <a:gd name="T18" fmla="*/ 2147483647 w 202"/>
                <a:gd name="T19" fmla="*/ 2147483647 h 149"/>
                <a:gd name="T20" fmla="*/ 2147483647 w 202"/>
                <a:gd name="T21" fmla="*/ 2147483647 h 149"/>
                <a:gd name="T22" fmla="*/ 2147483647 w 202"/>
                <a:gd name="T23" fmla="*/ 2147483647 h 149"/>
                <a:gd name="T24" fmla="*/ 2147483647 w 202"/>
                <a:gd name="T25" fmla="*/ 2147483647 h 149"/>
                <a:gd name="T26" fmla="*/ 2147483647 w 202"/>
                <a:gd name="T27" fmla="*/ 2147483647 h 149"/>
                <a:gd name="T28" fmla="*/ 2147483647 w 202"/>
                <a:gd name="T29" fmla="*/ 2147483647 h 149"/>
                <a:gd name="T30" fmla="*/ 2147483647 w 202"/>
                <a:gd name="T31" fmla="*/ 2147483647 h 149"/>
                <a:gd name="T32" fmla="*/ 2147483647 w 202"/>
                <a:gd name="T33" fmla="*/ 2147483647 h 149"/>
                <a:gd name="T34" fmla="*/ 2147483647 w 202"/>
                <a:gd name="T35" fmla="*/ 2147483647 h 149"/>
                <a:gd name="T36" fmla="*/ 2147483647 w 202"/>
                <a:gd name="T37" fmla="*/ 2147483647 h 149"/>
                <a:gd name="T38" fmla="*/ 2147483647 w 202"/>
                <a:gd name="T39" fmla="*/ 2147483647 h 149"/>
                <a:gd name="T40" fmla="*/ 2147483647 w 202"/>
                <a:gd name="T41" fmla="*/ 2147483647 h 149"/>
                <a:gd name="T42" fmla="*/ 2147483647 w 202"/>
                <a:gd name="T43" fmla="*/ 2147483647 h 149"/>
                <a:gd name="T44" fmla="*/ 2147483647 w 202"/>
                <a:gd name="T45" fmla="*/ 2147483647 h 149"/>
                <a:gd name="T46" fmla="*/ 2147483647 w 202"/>
                <a:gd name="T47" fmla="*/ 0 h 149"/>
                <a:gd name="T48" fmla="*/ 2147483647 w 202"/>
                <a:gd name="T49" fmla="*/ 2147483647 h 149"/>
                <a:gd name="T50" fmla="*/ 2147483647 w 202"/>
                <a:gd name="T51" fmla="*/ 2147483647 h 149"/>
                <a:gd name="T52" fmla="*/ 2147483647 w 202"/>
                <a:gd name="T53" fmla="*/ 2147483647 h 149"/>
                <a:gd name="T54" fmla="*/ 2147483647 w 202"/>
                <a:gd name="T55" fmla="*/ 2147483647 h 149"/>
                <a:gd name="T56" fmla="*/ 2147483647 w 202"/>
                <a:gd name="T57" fmla="*/ 2147483647 h 149"/>
                <a:gd name="T58" fmla="*/ 2147483647 w 202"/>
                <a:gd name="T59" fmla="*/ 2147483647 h 149"/>
                <a:gd name="T60" fmla="*/ 2147483647 w 202"/>
                <a:gd name="T61" fmla="*/ 2147483647 h 149"/>
                <a:gd name="T62" fmla="*/ 2147483647 w 202"/>
                <a:gd name="T63" fmla="*/ 2147483647 h 149"/>
                <a:gd name="T64" fmla="*/ 2147483647 w 202"/>
                <a:gd name="T65" fmla="*/ 2147483647 h 149"/>
                <a:gd name="T66" fmla="*/ 2147483647 w 202"/>
                <a:gd name="T67" fmla="*/ 2147483647 h 149"/>
                <a:gd name="T68" fmla="*/ 2147483647 w 202"/>
                <a:gd name="T69" fmla="*/ 2147483647 h 149"/>
                <a:gd name="T70" fmla="*/ 2147483647 w 202"/>
                <a:gd name="T71" fmla="*/ 2147483647 h 149"/>
                <a:gd name="T72" fmla="*/ 2147483647 w 202"/>
                <a:gd name="T73" fmla="*/ 2147483647 h 149"/>
                <a:gd name="T74" fmla="*/ 2147483647 w 202"/>
                <a:gd name="T75" fmla="*/ 2147483647 h 149"/>
                <a:gd name="T76" fmla="*/ 2147483647 w 202"/>
                <a:gd name="T77" fmla="*/ 2147483647 h 149"/>
                <a:gd name="T78" fmla="*/ 2147483647 w 202"/>
                <a:gd name="T79" fmla="*/ 2147483647 h 149"/>
                <a:gd name="T80" fmla="*/ 2147483647 w 202"/>
                <a:gd name="T81" fmla="*/ 2147483647 h 149"/>
                <a:gd name="T82" fmla="*/ 2147483647 w 202"/>
                <a:gd name="T83" fmla="*/ 2147483647 h 149"/>
                <a:gd name="T84" fmla="*/ 2147483647 w 202"/>
                <a:gd name="T85" fmla="*/ 2147483647 h 149"/>
                <a:gd name="T86" fmla="*/ 2147483647 w 202"/>
                <a:gd name="T87" fmla="*/ 2147483647 h 149"/>
                <a:gd name="T88" fmla="*/ 2147483647 w 202"/>
                <a:gd name="T89" fmla="*/ 2147483647 h 1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149"/>
                <a:gd name="T137" fmla="*/ 202 w 202"/>
                <a:gd name="T138" fmla="*/ 149 h 1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8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>
                <a:gd name="T0" fmla="*/ 2147483647 w 168"/>
                <a:gd name="T1" fmla="*/ 2147483647 h 149"/>
                <a:gd name="T2" fmla="*/ 2147483647 w 168"/>
                <a:gd name="T3" fmla="*/ 2147483647 h 149"/>
                <a:gd name="T4" fmla="*/ 2147483647 w 168"/>
                <a:gd name="T5" fmla="*/ 2147483647 h 149"/>
                <a:gd name="T6" fmla="*/ 2147483647 w 168"/>
                <a:gd name="T7" fmla="*/ 2147483647 h 149"/>
                <a:gd name="T8" fmla="*/ 2147483647 w 168"/>
                <a:gd name="T9" fmla="*/ 2147483647 h 149"/>
                <a:gd name="T10" fmla="*/ 2147483647 w 168"/>
                <a:gd name="T11" fmla="*/ 2147483647 h 149"/>
                <a:gd name="T12" fmla="*/ 2147483647 w 168"/>
                <a:gd name="T13" fmla="*/ 2147483647 h 149"/>
                <a:gd name="T14" fmla="*/ 2147483647 w 168"/>
                <a:gd name="T15" fmla="*/ 0 h 149"/>
                <a:gd name="T16" fmla="*/ 0 w 168"/>
                <a:gd name="T17" fmla="*/ 0 h 149"/>
                <a:gd name="T18" fmla="*/ 0 w 168"/>
                <a:gd name="T19" fmla="*/ 2147483647 h 149"/>
                <a:gd name="T20" fmla="*/ 2147483647 w 168"/>
                <a:gd name="T21" fmla="*/ 2147483647 h 149"/>
                <a:gd name="T22" fmla="*/ 2147483647 w 168"/>
                <a:gd name="T23" fmla="*/ 2147483647 h 149"/>
                <a:gd name="T24" fmla="*/ 2147483647 w 168"/>
                <a:gd name="T25" fmla="*/ 2147483647 h 149"/>
                <a:gd name="T26" fmla="*/ 2147483647 w 168"/>
                <a:gd name="T27" fmla="*/ 2147483647 h 149"/>
                <a:gd name="T28" fmla="*/ 2147483647 w 168"/>
                <a:gd name="T29" fmla="*/ 2147483647 h 149"/>
                <a:gd name="T30" fmla="*/ 2147483647 w 168"/>
                <a:gd name="T31" fmla="*/ 2147483647 h 149"/>
                <a:gd name="T32" fmla="*/ 2147483647 w 168"/>
                <a:gd name="T33" fmla="*/ 2147483647 h 149"/>
                <a:gd name="T34" fmla="*/ 2147483647 w 168"/>
                <a:gd name="T35" fmla="*/ 2147483647 h 149"/>
                <a:gd name="T36" fmla="*/ 2147483647 w 168"/>
                <a:gd name="T37" fmla="*/ 2147483647 h 149"/>
                <a:gd name="T38" fmla="*/ 2147483647 w 168"/>
                <a:gd name="T39" fmla="*/ 2147483647 h 149"/>
                <a:gd name="T40" fmla="*/ 2147483647 w 168"/>
                <a:gd name="T41" fmla="*/ 2147483647 h 149"/>
                <a:gd name="T42" fmla="*/ 2147483647 w 168"/>
                <a:gd name="T43" fmla="*/ 2147483647 h 149"/>
                <a:gd name="T44" fmla="*/ 2147483647 w 168"/>
                <a:gd name="T45" fmla="*/ 2147483647 h 149"/>
                <a:gd name="T46" fmla="*/ 2147483647 w 168"/>
                <a:gd name="T47" fmla="*/ 2147483647 h 149"/>
                <a:gd name="T48" fmla="*/ 2147483647 w 168"/>
                <a:gd name="T49" fmla="*/ 2147483647 h 149"/>
                <a:gd name="T50" fmla="*/ 2147483647 w 168"/>
                <a:gd name="T51" fmla="*/ 2147483647 h 149"/>
                <a:gd name="T52" fmla="*/ 2147483647 w 168"/>
                <a:gd name="T53" fmla="*/ 2147483647 h 149"/>
                <a:gd name="T54" fmla="*/ 2147483647 w 168"/>
                <a:gd name="T55" fmla="*/ 2147483647 h 149"/>
                <a:gd name="T56" fmla="*/ 2147483647 w 168"/>
                <a:gd name="T57" fmla="*/ 2147483647 h 149"/>
                <a:gd name="T58" fmla="*/ 2147483647 w 168"/>
                <a:gd name="T59" fmla="*/ 2147483647 h 1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8"/>
                <a:gd name="T91" fmla="*/ 0 h 149"/>
                <a:gd name="T92" fmla="*/ 168 w 168"/>
                <a:gd name="T93" fmla="*/ 149 h 1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9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>
                <a:gd name="T0" fmla="*/ 2147483647 w 195"/>
                <a:gd name="T1" fmla="*/ 0 h 149"/>
                <a:gd name="T2" fmla="*/ 2147483647 w 195"/>
                <a:gd name="T3" fmla="*/ 2147483647 h 149"/>
                <a:gd name="T4" fmla="*/ 2147483647 w 195"/>
                <a:gd name="T5" fmla="*/ 0 h 149"/>
                <a:gd name="T6" fmla="*/ 0 w 195"/>
                <a:gd name="T7" fmla="*/ 0 h 149"/>
                <a:gd name="T8" fmla="*/ 0 w 195"/>
                <a:gd name="T9" fmla="*/ 2147483647 h 149"/>
                <a:gd name="T10" fmla="*/ 2147483647 w 195"/>
                <a:gd name="T11" fmla="*/ 2147483647 h 149"/>
                <a:gd name="T12" fmla="*/ 2147483647 w 195"/>
                <a:gd name="T13" fmla="*/ 2147483647 h 149"/>
                <a:gd name="T14" fmla="*/ 2147483647 w 195"/>
                <a:gd name="T15" fmla="*/ 2147483647 h 149"/>
                <a:gd name="T16" fmla="*/ 2147483647 w 195"/>
                <a:gd name="T17" fmla="*/ 2147483647 h 149"/>
                <a:gd name="T18" fmla="*/ 2147483647 w 195"/>
                <a:gd name="T19" fmla="*/ 0 h 149"/>
                <a:gd name="T20" fmla="*/ 2147483647 w 195"/>
                <a:gd name="T21" fmla="*/ 0 h 149"/>
                <a:gd name="T22" fmla="*/ 2147483647 w 195"/>
                <a:gd name="T23" fmla="*/ 2147483647 h 149"/>
                <a:gd name="T24" fmla="*/ 2147483647 w 195"/>
                <a:gd name="T25" fmla="*/ 2147483647 h 149"/>
                <a:gd name="T26" fmla="*/ 2147483647 w 195"/>
                <a:gd name="T27" fmla="*/ 2147483647 h 149"/>
                <a:gd name="T28" fmla="*/ 2147483647 w 195"/>
                <a:gd name="T29" fmla="*/ 2147483647 h 149"/>
                <a:gd name="T30" fmla="*/ 2147483647 w 195"/>
                <a:gd name="T31" fmla="*/ 2147483647 h 149"/>
                <a:gd name="T32" fmla="*/ 2147483647 w 195"/>
                <a:gd name="T33" fmla="*/ 2147483647 h 149"/>
                <a:gd name="T34" fmla="*/ 2147483647 w 195"/>
                <a:gd name="T35" fmla="*/ 2147483647 h 149"/>
                <a:gd name="T36" fmla="*/ 2147483647 w 195"/>
                <a:gd name="T37" fmla="*/ 2147483647 h 149"/>
                <a:gd name="T38" fmla="*/ 2147483647 w 195"/>
                <a:gd name="T39" fmla="*/ 2147483647 h 149"/>
                <a:gd name="T40" fmla="*/ 2147483647 w 195"/>
                <a:gd name="T41" fmla="*/ 2147483647 h 149"/>
                <a:gd name="T42" fmla="*/ 2147483647 w 195"/>
                <a:gd name="T43" fmla="*/ 2147483647 h 149"/>
                <a:gd name="T44" fmla="*/ 2147483647 w 195"/>
                <a:gd name="T45" fmla="*/ 2147483647 h 149"/>
                <a:gd name="T46" fmla="*/ 2147483647 w 195"/>
                <a:gd name="T47" fmla="*/ 2147483647 h 149"/>
                <a:gd name="T48" fmla="*/ 2147483647 w 195"/>
                <a:gd name="T49" fmla="*/ 2147483647 h 149"/>
                <a:gd name="T50" fmla="*/ 2147483647 w 195"/>
                <a:gd name="T51" fmla="*/ 2147483647 h 1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5"/>
                <a:gd name="T79" fmla="*/ 0 h 149"/>
                <a:gd name="T80" fmla="*/ 195 w 195"/>
                <a:gd name="T81" fmla="*/ 149 h 1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0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>
                <a:gd name="T0" fmla="*/ 2147483647 w 172"/>
                <a:gd name="T1" fmla="*/ 2147483647 h 149"/>
                <a:gd name="T2" fmla="*/ 2147483647 w 172"/>
                <a:gd name="T3" fmla="*/ 2147483647 h 149"/>
                <a:gd name="T4" fmla="*/ 2147483647 w 172"/>
                <a:gd name="T5" fmla="*/ 2147483647 h 149"/>
                <a:gd name="T6" fmla="*/ 2147483647 w 172"/>
                <a:gd name="T7" fmla="*/ 2147483647 h 149"/>
                <a:gd name="T8" fmla="*/ 2147483647 w 172"/>
                <a:gd name="T9" fmla="*/ 2147483647 h 149"/>
                <a:gd name="T10" fmla="*/ 2147483647 w 172"/>
                <a:gd name="T11" fmla="*/ 2147483647 h 149"/>
                <a:gd name="T12" fmla="*/ 2147483647 w 172"/>
                <a:gd name="T13" fmla="*/ 2147483647 h 149"/>
                <a:gd name="T14" fmla="*/ 2147483647 w 172"/>
                <a:gd name="T15" fmla="*/ 0 h 149"/>
                <a:gd name="T16" fmla="*/ 0 w 172"/>
                <a:gd name="T17" fmla="*/ 0 h 149"/>
                <a:gd name="T18" fmla="*/ 0 w 172"/>
                <a:gd name="T19" fmla="*/ 2147483647 h 149"/>
                <a:gd name="T20" fmla="*/ 2147483647 w 172"/>
                <a:gd name="T21" fmla="*/ 2147483647 h 149"/>
                <a:gd name="T22" fmla="*/ 2147483647 w 172"/>
                <a:gd name="T23" fmla="*/ 2147483647 h 149"/>
                <a:gd name="T24" fmla="*/ 2147483647 w 172"/>
                <a:gd name="T25" fmla="*/ 2147483647 h 149"/>
                <a:gd name="T26" fmla="*/ 2147483647 w 172"/>
                <a:gd name="T27" fmla="*/ 2147483647 h 149"/>
                <a:gd name="T28" fmla="*/ 2147483647 w 172"/>
                <a:gd name="T29" fmla="*/ 2147483647 h 149"/>
                <a:gd name="T30" fmla="*/ 2147483647 w 172"/>
                <a:gd name="T31" fmla="*/ 2147483647 h 149"/>
                <a:gd name="T32" fmla="*/ 2147483647 w 172"/>
                <a:gd name="T33" fmla="*/ 2147483647 h 149"/>
                <a:gd name="T34" fmla="*/ 2147483647 w 172"/>
                <a:gd name="T35" fmla="*/ 2147483647 h 149"/>
                <a:gd name="T36" fmla="*/ 2147483647 w 172"/>
                <a:gd name="T37" fmla="*/ 2147483647 h 149"/>
                <a:gd name="T38" fmla="*/ 2147483647 w 172"/>
                <a:gd name="T39" fmla="*/ 2147483647 h 149"/>
                <a:gd name="T40" fmla="*/ 2147483647 w 172"/>
                <a:gd name="T41" fmla="*/ 2147483647 h 149"/>
                <a:gd name="T42" fmla="*/ 2147483647 w 172"/>
                <a:gd name="T43" fmla="*/ 2147483647 h 149"/>
                <a:gd name="T44" fmla="*/ 2147483647 w 172"/>
                <a:gd name="T45" fmla="*/ 2147483647 h 149"/>
                <a:gd name="T46" fmla="*/ 2147483647 w 172"/>
                <a:gd name="T47" fmla="*/ 2147483647 h 149"/>
                <a:gd name="T48" fmla="*/ 2147483647 w 172"/>
                <a:gd name="T49" fmla="*/ 2147483647 h 149"/>
                <a:gd name="T50" fmla="*/ 2147483647 w 172"/>
                <a:gd name="T51" fmla="*/ 2147483647 h 149"/>
                <a:gd name="T52" fmla="*/ 2147483647 w 172"/>
                <a:gd name="T53" fmla="*/ 2147483647 h 149"/>
                <a:gd name="T54" fmla="*/ 2147483647 w 172"/>
                <a:gd name="T55" fmla="*/ 2147483647 h 149"/>
                <a:gd name="T56" fmla="*/ 2147483647 w 172"/>
                <a:gd name="T57" fmla="*/ 2147483647 h 149"/>
                <a:gd name="T58" fmla="*/ 2147483647 w 172"/>
                <a:gd name="T59" fmla="*/ 2147483647 h 1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2"/>
                <a:gd name="T91" fmla="*/ 0 h 149"/>
                <a:gd name="T92" fmla="*/ 172 w 172"/>
                <a:gd name="T93" fmla="*/ 149 h 1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1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>
                <a:gd name="T0" fmla="*/ 2147483647 w 221"/>
                <a:gd name="T1" fmla="*/ 2147483647 h 151"/>
                <a:gd name="T2" fmla="*/ 2147483647 w 221"/>
                <a:gd name="T3" fmla="*/ 2147483647 h 151"/>
                <a:gd name="T4" fmla="*/ 2147483647 w 221"/>
                <a:gd name="T5" fmla="*/ 2147483647 h 151"/>
                <a:gd name="T6" fmla="*/ 2147483647 w 221"/>
                <a:gd name="T7" fmla="*/ 2147483647 h 151"/>
                <a:gd name="T8" fmla="*/ 2147483647 w 221"/>
                <a:gd name="T9" fmla="*/ 2147483647 h 151"/>
                <a:gd name="T10" fmla="*/ 2147483647 w 221"/>
                <a:gd name="T11" fmla="*/ 2147483647 h 151"/>
                <a:gd name="T12" fmla="*/ 2147483647 w 221"/>
                <a:gd name="T13" fmla="*/ 2147483647 h 151"/>
                <a:gd name="T14" fmla="*/ 2147483647 w 221"/>
                <a:gd name="T15" fmla="*/ 2147483647 h 151"/>
                <a:gd name="T16" fmla="*/ 2147483647 w 221"/>
                <a:gd name="T17" fmla="*/ 2147483647 h 151"/>
                <a:gd name="T18" fmla="*/ 2147483647 w 221"/>
                <a:gd name="T19" fmla="*/ 2147483647 h 151"/>
                <a:gd name="T20" fmla="*/ 2147483647 w 221"/>
                <a:gd name="T21" fmla="*/ 2147483647 h 151"/>
                <a:gd name="T22" fmla="*/ 2147483647 w 221"/>
                <a:gd name="T23" fmla="*/ 2147483647 h 151"/>
                <a:gd name="T24" fmla="*/ 2147483647 w 221"/>
                <a:gd name="T25" fmla="*/ 2147483647 h 151"/>
                <a:gd name="T26" fmla="*/ 2147483647 w 221"/>
                <a:gd name="T27" fmla="*/ 2147483647 h 151"/>
                <a:gd name="T28" fmla="*/ 2147483647 w 221"/>
                <a:gd name="T29" fmla="*/ 2147483647 h 151"/>
                <a:gd name="T30" fmla="*/ 2147483647 w 221"/>
                <a:gd name="T31" fmla="*/ 2147483647 h 151"/>
                <a:gd name="T32" fmla="*/ 2147483647 w 221"/>
                <a:gd name="T33" fmla="*/ 2147483647 h 151"/>
                <a:gd name="T34" fmla="*/ 2147483647 w 221"/>
                <a:gd name="T35" fmla="*/ 2147483647 h 151"/>
                <a:gd name="T36" fmla="*/ 2147483647 w 221"/>
                <a:gd name="T37" fmla="*/ 2147483647 h 151"/>
                <a:gd name="T38" fmla="*/ 2147483647 w 221"/>
                <a:gd name="T39" fmla="*/ 2147483647 h 151"/>
                <a:gd name="T40" fmla="*/ 2147483647 w 221"/>
                <a:gd name="T41" fmla="*/ 2147483647 h 151"/>
                <a:gd name="T42" fmla="*/ 2147483647 w 221"/>
                <a:gd name="T43" fmla="*/ 2147483647 h 151"/>
                <a:gd name="T44" fmla="*/ 2147483647 w 221"/>
                <a:gd name="T45" fmla="*/ 0 h 151"/>
                <a:gd name="T46" fmla="*/ 2147483647 w 221"/>
                <a:gd name="T47" fmla="*/ 2147483647 h 151"/>
                <a:gd name="T48" fmla="*/ 2147483647 w 221"/>
                <a:gd name="T49" fmla="*/ 2147483647 h 151"/>
                <a:gd name="T50" fmla="*/ 2147483647 w 221"/>
                <a:gd name="T51" fmla="*/ 2147483647 h 151"/>
                <a:gd name="T52" fmla="*/ 2147483647 w 221"/>
                <a:gd name="T53" fmla="*/ 2147483647 h 151"/>
                <a:gd name="T54" fmla="*/ 2147483647 w 221"/>
                <a:gd name="T55" fmla="*/ 2147483647 h 151"/>
                <a:gd name="T56" fmla="*/ 2147483647 w 221"/>
                <a:gd name="T57" fmla="*/ 2147483647 h 151"/>
                <a:gd name="T58" fmla="*/ 2147483647 w 221"/>
                <a:gd name="T59" fmla="*/ 2147483647 h 151"/>
                <a:gd name="T60" fmla="*/ 2147483647 w 221"/>
                <a:gd name="T61" fmla="*/ 2147483647 h 151"/>
                <a:gd name="T62" fmla="*/ 2147483647 w 221"/>
                <a:gd name="T63" fmla="*/ 2147483647 h 151"/>
                <a:gd name="T64" fmla="*/ 2147483647 w 221"/>
                <a:gd name="T65" fmla="*/ 2147483647 h 151"/>
                <a:gd name="T66" fmla="*/ 2147483647 w 221"/>
                <a:gd name="T67" fmla="*/ 2147483647 h 151"/>
                <a:gd name="T68" fmla="*/ 2147483647 w 221"/>
                <a:gd name="T69" fmla="*/ 2147483647 h 151"/>
                <a:gd name="T70" fmla="*/ 2147483647 w 221"/>
                <a:gd name="T71" fmla="*/ 2147483647 h 151"/>
                <a:gd name="T72" fmla="*/ 2147483647 w 221"/>
                <a:gd name="T73" fmla="*/ 2147483647 h 151"/>
                <a:gd name="T74" fmla="*/ 2147483647 w 221"/>
                <a:gd name="T75" fmla="*/ 2147483647 h 151"/>
                <a:gd name="T76" fmla="*/ 2147483647 w 221"/>
                <a:gd name="T77" fmla="*/ 2147483647 h 151"/>
                <a:gd name="T78" fmla="*/ 2147483647 w 221"/>
                <a:gd name="T79" fmla="*/ 2147483647 h 151"/>
                <a:gd name="T80" fmla="*/ 2147483647 w 221"/>
                <a:gd name="T81" fmla="*/ 2147483647 h 151"/>
                <a:gd name="T82" fmla="*/ 2147483647 w 221"/>
                <a:gd name="T83" fmla="*/ 2147483647 h 151"/>
                <a:gd name="T84" fmla="*/ 2147483647 w 221"/>
                <a:gd name="T85" fmla="*/ 2147483647 h 151"/>
                <a:gd name="T86" fmla="*/ 2147483647 w 221"/>
                <a:gd name="T87" fmla="*/ 2147483647 h 151"/>
                <a:gd name="T88" fmla="*/ 2147483647 w 221"/>
                <a:gd name="T89" fmla="*/ 2147483647 h 151"/>
                <a:gd name="T90" fmla="*/ 2147483647 w 221"/>
                <a:gd name="T91" fmla="*/ 2147483647 h 151"/>
                <a:gd name="T92" fmla="*/ 2147483647 w 221"/>
                <a:gd name="T93" fmla="*/ 2147483647 h 151"/>
                <a:gd name="T94" fmla="*/ 2147483647 w 221"/>
                <a:gd name="T95" fmla="*/ 2147483647 h 151"/>
                <a:gd name="T96" fmla="*/ 2147483647 w 221"/>
                <a:gd name="T97" fmla="*/ 2147483647 h 151"/>
                <a:gd name="T98" fmla="*/ 2147483647 w 221"/>
                <a:gd name="T99" fmla="*/ 2147483647 h 1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1"/>
                <a:gd name="T151" fmla="*/ 0 h 151"/>
                <a:gd name="T152" fmla="*/ 221 w 221"/>
                <a:gd name="T153" fmla="*/ 151 h 1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6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>
                <a:gd name="T0" fmla="*/ 2147483647 w 1286"/>
                <a:gd name="T1" fmla="*/ 2147483647 h 304"/>
                <a:gd name="T2" fmla="*/ 2147483647 w 1286"/>
                <a:gd name="T3" fmla="*/ 2147483647 h 304"/>
                <a:gd name="T4" fmla="*/ 2147483647 w 1286"/>
                <a:gd name="T5" fmla="*/ 2147483647 h 304"/>
                <a:gd name="T6" fmla="*/ 2147483647 w 1286"/>
                <a:gd name="T7" fmla="*/ 2147483647 h 304"/>
                <a:gd name="T8" fmla="*/ 2147483647 w 1286"/>
                <a:gd name="T9" fmla="*/ 2147483647 h 304"/>
                <a:gd name="T10" fmla="*/ 2147483647 w 1286"/>
                <a:gd name="T11" fmla="*/ 2147483647 h 304"/>
                <a:gd name="T12" fmla="*/ 2147483647 w 1286"/>
                <a:gd name="T13" fmla="*/ 2147483647 h 304"/>
                <a:gd name="T14" fmla="*/ 2147483647 w 1286"/>
                <a:gd name="T15" fmla="*/ 2147483647 h 304"/>
                <a:gd name="T16" fmla="*/ 2147483647 w 1286"/>
                <a:gd name="T17" fmla="*/ 2147483647 h 304"/>
                <a:gd name="T18" fmla="*/ 2147483647 w 1286"/>
                <a:gd name="T19" fmla="*/ 2147483647 h 304"/>
                <a:gd name="T20" fmla="*/ 2147483647 w 1286"/>
                <a:gd name="T21" fmla="*/ 2147483647 h 304"/>
                <a:gd name="T22" fmla="*/ 2147483647 w 1286"/>
                <a:gd name="T23" fmla="*/ 2147483647 h 304"/>
                <a:gd name="T24" fmla="*/ 2147483647 w 1286"/>
                <a:gd name="T25" fmla="*/ 2147483647 h 304"/>
                <a:gd name="T26" fmla="*/ 2147483647 w 1286"/>
                <a:gd name="T27" fmla="*/ 2147483647 h 304"/>
                <a:gd name="T28" fmla="*/ 2147483647 w 1286"/>
                <a:gd name="T29" fmla="*/ 2147483647 h 304"/>
                <a:gd name="T30" fmla="*/ 2147483647 w 1286"/>
                <a:gd name="T31" fmla="*/ 2147483647 h 304"/>
                <a:gd name="T32" fmla="*/ 2147483647 w 1286"/>
                <a:gd name="T33" fmla="*/ 2147483647 h 304"/>
                <a:gd name="T34" fmla="*/ 2147483647 w 1286"/>
                <a:gd name="T35" fmla="*/ 2147483647 h 304"/>
                <a:gd name="T36" fmla="*/ 2147483647 w 1286"/>
                <a:gd name="T37" fmla="*/ 2147483647 h 304"/>
                <a:gd name="T38" fmla="*/ 2147483647 w 1286"/>
                <a:gd name="T39" fmla="*/ 2147483647 h 304"/>
                <a:gd name="T40" fmla="*/ 2147483647 w 1286"/>
                <a:gd name="T41" fmla="*/ 2147483647 h 304"/>
                <a:gd name="T42" fmla="*/ 2147483647 w 1286"/>
                <a:gd name="T43" fmla="*/ 2147483647 h 304"/>
                <a:gd name="T44" fmla="*/ 2147483647 w 1286"/>
                <a:gd name="T45" fmla="*/ 2147483647 h 304"/>
                <a:gd name="T46" fmla="*/ 2147483647 w 1286"/>
                <a:gd name="T47" fmla="*/ 2147483647 h 304"/>
                <a:gd name="T48" fmla="*/ 2147483647 w 1286"/>
                <a:gd name="T49" fmla="*/ 2147483647 h 304"/>
                <a:gd name="T50" fmla="*/ 2147483647 w 1286"/>
                <a:gd name="T51" fmla="*/ 2147483647 h 304"/>
                <a:gd name="T52" fmla="*/ 2147483647 w 1286"/>
                <a:gd name="T53" fmla="*/ 2147483647 h 304"/>
                <a:gd name="T54" fmla="*/ 2147483647 w 1286"/>
                <a:gd name="T55" fmla="*/ 2147483647 h 304"/>
                <a:gd name="T56" fmla="*/ 2147483647 w 1286"/>
                <a:gd name="T57" fmla="*/ 2147483647 h 304"/>
                <a:gd name="T58" fmla="*/ 2147483647 w 1286"/>
                <a:gd name="T59" fmla="*/ 2147483647 h 304"/>
                <a:gd name="T60" fmla="*/ 2147483647 w 1286"/>
                <a:gd name="T61" fmla="*/ 2147483647 h 304"/>
                <a:gd name="T62" fmla="*/ 2147483647 w 1286"/>
                <a:gd name="T63" fmla="*/ 2147483647 h 304"/>
                <a:gd name="T64" fmla="*/ 2147483647 w 1286"/>
                <a:gd name="T65" fmla="*/ 2147483647 h 304"/>
                <a:gd name="T66" fmla="*/ 2147483647 w 1286"/>
                <a:gd name="T67" fmla="*/ 2147483647 h 304"/>
                <a:gd name="T68" fmla="*/ 2147483647 w 1286"/>
                <a:gd name="T69" fmla="*/ 2147483647 h 304"/>
                <a:gd name="T70" fmla="*/ 2147483647 w 1286"/>
                <a:gd name="T71" fmla="*/ 2147483647 h 304"/>
                <a:gd name="T72" fmla="*/ 2147483647 w 1286"/>
                <a:gd name="T73" fmla="*/ 2147483647 h 304"/>
                <a:gd name="T74" fmla="*/ 2147483647 w 1286"/>
                <a:gd name="T75" fmla="*/ 2147483647 h 304"/>
                <a:gd name="T76" fmla="*/ 2147483647 w 1286"/>
                <a:gd name="T77" fmla="*/ 2147483647 h 304"/>
                <a:gd name="T78" fmla="*/ 2147483647 w 1286"/>
                <a:gd name="T79" fmla="*/ 2147483647 h 304"/>
                <a:gd name="T80" fmla="*/ 2147483647 w 1286"/>
                <a:gd name="T81" fmla="*/ 2147483647 h 304"/>
                <a:gd name="T82" fmla="*/ 2147483647 w 1286"/>
                <a:gd name="T83" fmla="*/ 2147483647 h 304"/>
                <a:gd name="T84" fmla="*/ 2147483647 w 1286"/>
                <a:gd name="T85" fmla="*/ 2147483647 h 304"/>
                <a:gd name="T86" fmla="*/ 2147483647 w 1286"/>
                <a:gd name="T87" fmla="*/ 2147483647 h 304"/>
                <a:gd name="T88" fmla="*/ 2147483647 w 1286"/>
                <a:gd name="T89" fmla="*/ 2147483647 h 304"/>
                <a:gd name="T90" fmla="*/ 2147483647 w 1286"/>
                <a:gd name="T91" fmla="*/ 2147483647 h 304"/>
                <a:gd name="T92" fmla="*/ 2147483647 w 1286"/>
                <a:gd name="T93" fmla="*/ 2147483647 h 304"/>
                <a:gd name="T94" fmla="*/ 2147483647 w 1286"/>
                <a:gd name="T95" fmla="*/ 2147483647 h 304"/>
                <a:gd name="T96" fmla="*/ 2147483647 w 1286"/>
                <a:gd name="T97" fmla="*/ 2147483647 h 304"/>
                <a:gd name="T98" fmla="*/ 2147483647 w 1286"/>
                <a:gd name="T99" fmla="*/ 2147483647 h 304"/>
                <a:gd name="T100" fmla="*/ 2147483647 w 1286"/>
                <a:gd name="T101" fmla="*/ 2147483647 h 304"/>
                <a:gd name="T102" fmla="*/ 2147483647 w 1286"/>
                <a:gd name="T103" fmla="*/ 2147483647 h 304"/>
                <a:gd name="T104" fmla="*/ 2147483647 w 1286"/>
                <a:gd name="T105" fmla="*/ 2147483647 h 304"/>
                <a:gd name="T106" fmla="*/ 2147483647 w 1286"/>
                <a:gd name="T107" fmla="*/ 2147483647 h 304"/>
                <a:gd name="T108" fmla="*/ 2147483647 w 1286"/>
                <a:gd name="T109" fmla="*/ 2147483647 h 304"/>
                <a:gd name="T110" fmla="*/ 2147483647 w 1286"/>
                <a:gd name="T111" fmla="*/ 2147483647 h 304"/>
                <a:gd name="T112" fmla="*/ 2147483647 w 1286"/>
                <a:gd name="T113" fmla="*/ 2147483647 h 304"/>
                <a:gd name="T114" fmla="*/ 2147483647 w 1286"/>
                <a:gd name="T115" fmla="*/ 2147483647 h 304"/>
                <a:gd name="T116" fmla="*/ 2147483647 w 1286"/>
                <a:gd name="T117" fmla="*/ 2147483647 h 304"/>
                <a:gd name="T118" fmla="*/ 2147483647 w 1286"/>
                <a:gd name="T119" fmla="*/ 2147483647 h 304"/>
                <a:gd name="T120" fmla="*/ 2147483647 w 1286"/>
                <a:gd name="T121" fmla="*/ 2147483647 h 304"/>
                <a:gd name="T122" fmla="*/ 2147483647 w 1286"/>
                <a:gd name="T123" fmla="*/ 2147483647 h 3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86"/>
                <a:gd name="T187" fmla="*/ 0 h 304"/>
                <a:gd name="T188" fmla="*/ 1286 w 1286"/>
                <a:gd name="T189" fmla="*/ 304 h 3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7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>
                <a:gd name="T0" fmla="*/ 2147483647 w 436"/>
                <a:gd name="T1" fmla="*/ 2147483647 h 402"/>
                <a:gd name="T2" fmla="*/ 2147483647 w 436"/>
                <a:gd name="T3" fmla="*/ 2147483647 h 402"/>
                <a:gd name="T4" fmla="*/ 2147483647 w 436"/>
                <a:gd name="T5" fmla="*/ 2147483647 h 402"/>
                <a:gd name="T6" fmla="*/ 2147483647 w 436"/>
                <a:gd name="T7" fmla="*/ 2147483647 h 402"/>
                <a:gd name="T8" fmla="*/ 2147483647 w 436"/>
                <a:gd name="T9" fmla="*/ 2147483647 h 402"/>
                <a:gd name="T10" fmla="*/ 0 w 436"/>
                <a:gd name="T11" fmla="*/ 2147483647 h 402"/>
                <a:gd name="T12" fmla="*/ 2147483647 w 436"/>
                <a:gd name="T13" fmla="*/ 2147483647 h 402"/>
                <a:gd name="T14" fmla="*/ 2147483647 w 436"/>
                <a:gd name="T15" fmla="*/ 2147483647 h 402"/>
                <a:gd name="T16" fmla="*/ 2147483647 w 436"/>
                <a:gd name="T17" fmla="*/ 2147483647 h 402"/>
                <a:gd name="T18" fmla="*/ 2147483647 w 436"/>
                <a:gd name="T19" fmla="*/ 2147483647 h 402"/>
                <a:gd name="T20" fmla="*/ 2147483647 w 436"/>
                <a:gd name="T21" fmla="*/ 2147483647 h 402"/>
                <a:gd name="T22" fmla="*/ 2147483647 w 436"/>
                <a:gd name="T23" fmla="*/ 2147483647 h 402"/>
                <a:gd name="T24" fmla="*/ 2147483647 w 436"/>
                <a:gd name="T25" fmla="*/ 2147483647 h 402"/>
                <a:gd name="T26" fmla="*/ 2147483647 w 436"/>
                <a:gd name="T27" fmla="*/ 2147483647 h 402"/>
                <a:gd name="T28" fmla="*/ 2147483647 w 436"/>
                <a:gd name="T29" fmla="*/ 2147483647 h 402"/>
                <a:gd name="T30" fmla="*/ 2147483647 w 436"/>
                <a:gd name="T31" fmla="*/ 2147483647 h 402"/>
                <a:gd name="T32" fmla="*/ 2147483647 w 436"/>
                <a:gd name="T33" fmla="*/ 2147483647 h 402"/>
                <a:gd name="T34" fmla="*/ 2147483647 w 436"/>
                <a:gd name="T35" fmla="*/ 2147483647 h 402"/>
                <a:gd name="T36" fmla="*/ 2147483647 w 436"/>
                <a:gd name="T37" fmla="*/ 2147483647 h 402"/>
                <a:gd name="T38" fmla="*/ 2147483647 w 436"/>
                <a:gd name="T39" fmla="*/ 2147483647 h 402"/>
                <a:gd name="T40" fmla="*/ 2147483647 w 436"/>
                <a:gd name="T41" fmla="*/ 2147483647 h 402"/>
                <a:gd name="T42" fmla="*/ 2147483647 w 436"/>
                <a:gd name="T43" fmla="*/ 2147483647 h 402"/>
                <a:gd name="T44" fmla="*/ 2147483647 w 436"/>
                <a:gd name="T45" fmla="*/ 0 h 402"/>
                <a:gd name="T46" fmla="*/ 2147483647 w 436"/>
                <a:gd name="T47" fmla="*/ 2147483647 h 402"/>
                <a:gd name="T48" fmla="*/ 2147483647 w 436"/>
                <a:gd name="T49" fmla="*/ 2147483647 h 402"/>
                <a:gd name="T50" fmla="*/ 2147483647 w 436"/>
                <a:gd name="T51" fmla="*/ 2147483647 h 402"/>
                <a:gd name="T52" fmla="*/ 2147483647 w 436"/>
                <a:gd name="T53" fmla="*/ 2147483647 h 402"/>
                <a:gd name="T54" fmla="*/ 2147483647 w 436"/>
                <a:gd name="T55" fmla="*/ 2147483647 h 402"/>
                <a:gd name="T56" fmla="*/ 2147483647 w 436"/>
                <a:gd name="T57" fmla="*/ 2147483647 h 402"/>
                <a:gd name="T58" fmla="*/ 2147483647 w 436"/>
                <a:gd name="T59" fmla="*/ 2147483647 h 402"/>
                <a:gd name="T60" fmla="*/ 2147483647 w 436"/>
                <a:gd name="T61" fmla="*/ 2147483647 h 402"/>
                <a:gd name="T62" fmla="*/ 2147483647 w 436"/>
                <a:gd name="T63" fmla="*/ 2147483647 h 402"/>
                <a:gd name="T64" fmla="*/ 2147483647 w 436"/>
                <a:gd name="T65" fmla="*/ 2147483647 h 402"/>
                <a:gd name="T66" fmla="*/ 2147483647 w 436"/>
                <a:gd name="T67" fmla="*/ 2147483647 h 402"/>
                <a:gd name="T68" fmla="*/ 2147483647 w 436"/>
                <a:gd name="T69" fmla="*/ 2147483647 h 402"/>
                <a:gd name="T70" fmla="*/ 2147483647 w 436"/>
                <a:gd name="T71" fmla="*/ 2147483647 h 402"/>
                <a:gd name="T72" fmla="*/ 2147483647 w 436"/>
                <a:gd name="T73" fmla="*/ 2147483647 h 402"/>
                <a:gd name="T74" fmla="*/ 2147483647 w 436"/>
                <a:gd name="T75" fmla="*/ 2147483647 h 402"/>
                <a:gd name="T76" fmla="*/ 2147483647 w 436"/>
                <a:gd name="T77" fmla="*/ 2147483647 h 402"/>
                <a:gd name="T78" fmla="*/ 2147483647 w 436"/>
                <a:gd name="T79" fmla="*/ 2147483647 h 402"/>
                <a:gd name="T80" fmla="*/ 2147483647 w 436"/>
                <a:gd name="T81" fmla="*/ 2147483647 h 402"/>
                <a:gd name="T82" fmla="*/ 2147483647 w 436"/>
                <a:gd name="T83" fmla="*/ 2147483647 h 402"/>
                <a:gd name="T84" fmla="*/ 2147483647 w 436"/>
                <a:gd name="T85" fmla="*/ 2147483647 h 402"/>
                <a:gd name="T86" fmla="*/ 2147483647 w 436"/>
                <a:gd name="T87" fmla="*/ 2147483647 h 4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6"/>
                <a:gd name="T133" fmla="*/ 0 h 402"/>
                <a:gd name="T134" fmla="*/ 436 w 436"/>
                <a:gd name="T135" fmla="*/ 402 h 4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1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00025" y="4545013"/>
            <a:ext cx="16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ru-RU" sz="1800"/>
          </a:p>
        </p:txBody>
      </p:sp>
      <p:sp>
        <p:nvSpPr>
          <p:cNvPr id="74755" name="Rectangle 7"/>
          <p:cNvSpPr>
            <a:spLocks noChangeArrowheads="1"/>
          </p:cNvSpPr>
          <p:nvPr/>
        </p:nvSpPr>
        <p:spPr bwMode="auto">
          <a:xfrm>
            <a:off x="1987249" y="3220264"/>
            <a:ext cx="689424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5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rgbClr val="336699"/>
              </a:buClr>
              <a:buSzPct val="150000"/>
              <a:buFontTx/>
              <a:buNone/>
            </a:pPr>
            <a:r>
              <a:rPr lang="ru-RU" altLang="ru-RU" sz="2000" b="1" dirty="0" smtClean="0">
                <a:latin typeface="+mn-lt"/>
              </a:rPr>
              <a:t>Эксплуатация атомных электростанций </a:t>
            </a:r>
            <a:r>
              <a:rPr lang="ru-RU" altLang="ru-RU" sz="2000" b="1" dirty="0" smtClean="0">
                <a:solidFill>
                  <a:srgbClr val="0070C0"/>
                </a:solidFill>
                <a:latin typeface="+mn-lt"/>
              </a:rPr>
              <a:t>не вызывает экологических изменений</a:t>
            </a:r>
            <a:r>
              <a:rPr lang="ru-RU" altLang="ru-RU" sz="2000" b="1" dirty="0" smtClean="0">
                <a:latin typeface="+mn-lt"/>
              </a:rPr>
              <a:t>, которые свидетельствовали бы об ухудшении состояния  окружающей среды в районе их размещения  </a:t>
            </a:r>
          </a:p>
          <a:p>
            <a:pPr algn="just" eaLnBrk="1" hangingPunct="1">
              <a:spcBef>
                <a:spcPts val="1200"/>
              </a:spcBef>
              <a:buClr>
                <a:srgbClr val="336699"/>
              </a:buClr>
              <a:buSzPct val="150000"/>
              <a:buFontTx/>
              <a:buNone/>
            </a:pPr>
            <a:r>
              <a:rPr lang="ru-RU" altLang="ru-RU" sz="2000" b="1" dirty="0" smtClean="0">
                <a:latin typeface="+mn-lt"/>
              </a:rPr>
              <a:t>Уровень безопасности атомных электростанций Украины </a:t>
            </a:r>
            <a:r>
              <a:rPr lang="ru-RU" altLang="ru-RU" sz="2000" b="1" dirty="0" smtClean="0">
                <a:solidFill>
                  <a:srgbClr val="0070C0"/>
                </a:solidFill>
                <a:latin typeface="+mn-lt"/>
              </a:rPr>
              <a:t>соответствует  международным рекомендациям и национальным стандартам.</a:t>
            </a:r>
            <a:r>
              <a:rPr lang="ru-RU" altLang="ru-RU" sz="2000" b="1" dirty="0" smtClean="0">
                <a:latin typeface="+mn-lt"/>
              </a:rPr>
              <a:t> Экспертами МАГАТЭ и ЕС установлено соответствие всех энергоблоков  украинских АЭС рекомендациям МАГАТЭ по  ядерной безопасности </a:t>
            </a:r>
            <a:endParaRPr lang="uk-UA" alt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987249" y="1556792"/>
            <a:ext cx="68942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4288" indent="-142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ct val="15000"/>
              </a:spcAft>
              <a:buClr>
                <a:srgbClr val="336699"/>
              </a:buClr>
              <a:buSzPct val="150000"/>
              <a:buFontTx/>
              <a:buNone/>
            </a:pPr>
            <a:r>
              <a:rPr lang="ru-RU" altLang="ru-RU" sz="2000" b="1" dirty="0" smtClean="0">
                <a:latin typeface="+mn-lt"/>
              </a:rPr>
              <a:t>Радиационные параметры, которые характеризуют работу АЭС, не превышают  нормативных значений, а радиационная защита персонала и населения  обеспечивается на </a:t>
            </a:r>
            <a:r>
              <a:rPr lang="ru-RU" altLang="ru-RU" sz="2000" b="1" dirty="0" smtClean="0">
                <a:solidFill>
                  <a:srgbClr val="0070C0"/>
                </a:solidFill>
                <a:latin typeface="+mn-lt"/>
              </a:rPr>
              <a:t>достаточном</a:t>
            </a:r>
            <a:r>
              <a:rPr lang="ru-RU" altLang="ru-RU" sz="2000" b="1" dirty="0" smtClean="0">
                <a:latin typeface="+mn-lt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+mn-lt"/>
              </a:rPr>
              <a:t>уровне</a:t>
            </a:r>
            <a:r>
              <a:rPr lang="ru-RU" altLang="ru-RU" sz="2000" b="1" dirty="0" smtClean="0">
                <a:latin typeface="+mn-lt"/>
              </a:rPr>
              <a:t> </a:t>
            </a:r>
            <a:endParaRPr lang="ru-RU" alt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23393" y="6597352"/>
            <a:ext cx="2133600" cy="365125"/>
          </a:xfrm>
        </p:spPr>
        <p:txBody>
          <a:bodyPr/>
          <a:lstStyle/>
          <a:p>
            <a:pPr>
              <a:defRPr/>
            </a:pPr>
            <a:fld id="{43B6C4F8-63D6-4BC1-83A5-02E3F4DF757F}" type="slidenum">
              <a:rPr lang="ru-RU" sz="1000">
                <a:solidFill>
                  <a:prstClr val="white"/>
                </a:solidFill>
                <a:latin typeface="Calibri"/>
              </a:rPr>
              <a:pPr>
                <a:defRPr/>
              </a:pPr>
              <a:t>18</a:t>
            </a:fld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" y="3277928"/>
            <a:ext cx="1724183" cy="145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" y="1612720"/>
            <a:ext cx="1722800" cy="137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ddanyliuk\Мои документы\довкілля -2012\RAES_foto\P10182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b="6100"/>
          <a:stretch/>
        </p:blipFill>
        <p:spPr bwMode="auto">
          <a:xfrm>
            <a:off x="83470" y="4911725"/>
            <a:ext cx="172418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14876" y="148204"/>
            <a:ext cx="8766613" cy="7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145" tIns="45575" rIns="91145" bIns="45575" anchor="ctr"/>
          <a:lstStyle/>
          <a:p>
            <a:pPr algn="ctr">
              <a:lnSpc>
                <a:spcPct val="70000"/>
              </a:lnSpc>
              <a:spcBef>
                <a:spcPts val="600"/>
              </a:spcBef>
              <a:tabLst>
                <a:tab pos="244270" algn="l"/>
              </a:tabLst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Состояние безопасности на АЭС 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  <a:tabLst>
                <a:tab pos="244270" algn="l"/>
              </a:tabLst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ГП «НАЭК «</a:t>
            </a:r>
            <a:r>
              <a:rPr lang="ru-RU" altLang="ru-RU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Энергоатом</a:t>
            </a: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</a:t>
            </a:r>
            <a:endParaRPr lang="ru-RU" altLang="ru-RU" sz="2800" b="1" dirty="0">
              <a:solidFill>
                <a:srgbClr val="0062AC"/>
              </a:solidFill>
              <a:latin typeface="Bookman Old Style" panose="02050604050505020204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7451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6075" y="116632"/>
            <a:ext cx="8773992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spcBef>
                <a:spcPct val="0"/>
              </a:spcBef>
            </a:pPr>
            <a:r>
              <a:rPr lang="ru-RU" sz="2800" dirty="0" smtClean="0">
                <a:solidFill>
                  <a:prstClr val="white"/>
                </a:solidFill>
                <a:latin typeface="Century Gothic"/>
              </a:rPr>
              <a:t>Стратегический план развития </a:t>
            </a:r>
          </a:p>
          <a:p>
            <a:pPr algn="ctr">
              <a:lnSpc>
                <a:spcPts val="2900"/>
              </a:lnSpc>
              <a:spcBef>
                <a:spcPct val="0"/>
              </a:spcBef>
            </a:pPr>
            <a:r>
              <a:rPr lang="ru-RU" sz="2800" dirty="0" smtClean="0">
                <a:solidFill>
                  <a:prstClr val="white"/>
                </a:solidFill>
                <a:latin typeface="Century Gothic"/>
              </a:rPr>
              <a:t>ГП «НАЭК «</a:t>
            </a:r>
            <a:r>
              <a:rPr lang="ru-RU" sz="2800" dirty="0" err="1" smtClean="0">
                <a:solidFill>
                  <a:prstClr val="white"/>
                </a:solidFill>
                <a:latin typeface="Century Gothic"/>
              </a:rPr>
              <a:t>Энергоатом</a:t>
            </a:r>
            <a:r>
              <a:rPr lang="ru-RU" sz="2800" dirty="0" smtClean="0">
                <a:solidFill>
                  <a:prstClr val="white"/>
                </a:solidFill>
                <a:latin typeface="Century Gothic"/>
              </a:rPr>
              <a:t>» на 2016-2020 годы</a:t>
            </a:r>
            <a:endParaRPr lang="ru-RU" sz="2800" dirty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820150" y="6667501"/>
            <a:ext cx="32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7E5DBA-6C6B-48DB-87BD-F68E3C8A42B1}" type="slidenum">
              <a:rPr lang="ru-RU" sz="1000" smtClean="0">
                <a:solidFill>
                  <a:prstClr val="white"/>
                </a:solidFill>
              </a:rPr>
              <a:pPr algn="r"/>
              <a:t>19</a:t>
            </a:fld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3968" y="1160259"/>
            <a:ext cx="453618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/>
              <a:t>В Компании ежегодно готовится Стратегический план развития на ближайшие 5 лет в соответствии с методическими рекомендациями Минэкономразвития и Минфина Украины</a:t>
            </a:r>
          </a:p>
          <a:p>
            <a:pPr algn="just"/>
            <a:r>
              <a:rPr lang="ru-RU" sz="1900" b="1" dirty="0" smtClean="0"/>
              <a:t>«</a:t>
            </a:r>
            <a:r>
              <a:rPr lang="ru-RU" sz="1900" b="1" dirty="0"/>
              <a:t>Стратегический план развития </a:t>
            </a:r>
            <a:r>
              <a:rPr lang="ru-RU" sz="1900" b="1" dirty="0" smtClean="0"/>
              <a:t>«НАЭК </a:t>
            </a:r>
            <a:r>
              <a:rPr lang="ru-RU" sz="1900" b="1" dirty="0"/>
              <a:t>«</a:t>
            </a:r>
            <a:r>
              <a:rPr lang="ru-RU" sz="1900" b="1" dirty="0" err="1"/>
              <a:t>Энергоатом</a:t>
            </a:r>
            <a:r>
              <a:rPr lang="ru-RU" sz="1900" b="1" dirty="0"/>
              <a:t>» на 2016-2020 </a:t>
            </a:r>
            <a:r>
              <a:rPr lang="ru-RU" sz="1900" b="1" dirty="0" smtClean="0"/>
              <a:t>годы» разработан </a:t>
            </a:r>
            <a:r>
              <a:rPr lang="ru-RU" sz="1900" b="1" dirty="0"/>
              <a:t>на основе приоритетов развития страны и </a:t>
            </a:r>
            <a:r>
              <a:rPr lang="ru-RU" sz="1900" b="1" dirty="0" smtClean="0"/>
              <a:t>отрасли, определенных «Энергетической </a:t>
            </a:r>
            <a:r>
              <a:rPr lang="ru-RU" sz="1900" b="1" dirty="0"/>
              <a:t>стратегией Украины на период до 2030 </a:t>
            </a:r>
            <a:r>
              <a:rPr lang="ru-RU" sz="1900" b="1" dirty="0" smtClean="0"/>
              <a:t>года», а также отчетных </a:t>
            </a:r>
            <a:r>
              <a:rPr lang="ru-RU" sz="1900" b="1" dirty="0"/>
              <a:t>данных за 2014 и финансового плана Компании на 2015 год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251520" y="1484784"/>
            <a:ext cx="3960440" cy="3857120"/>
            <a:chOff x="1601788" y="963834"/>
            <a:chExt cx="6135839" cy="437807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601788" y="1147921"/>
              <a:ext cx="2970212" cy="2281079"/>
              <a:chOff x="0" y="-368175"/>
              <a:chExt cx="2970212" cy="2281079"/>
            </a:xfrm>
          </p:grpSpPr>
          <p:sp>
            <p:nvSpPr>
              <p:cNvPr id="49" name="Прямоугольник с одним скругленным углом 48"/>
              <p:cNvSpPr/>
              <p:nvPr/>
            </p:nvSpPr>
            <p:spPr>
              <a:xfrm rot="16200000">
                <a:off x="528654" y="-528654"/>
                <a:ext cx="1912904" cy="2970212"/>
              </a:xfrm>
              <a:prstGeom prst="round1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Прямоугольник 49"/>
              <p:cNvSpPr/>
              <p:nvPr/>
            </p:nvSpPr>
            <p:spPr>
              <a:xfrm>
                <a:off x="0" y="-368175"/>
                <a:ext cx="2970212" cy="15647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192024" rIns="192024" bIns="192024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uk-UA" sz="27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dirty="0" smtClean="0">
                  <a:cs typeface="Times New Roman" panose="02020603050405020304" pitchFamily="18" charset="0"/>
                </a:endParaRPr>
              </a:p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Обеспечение </a:t>
                </a:r>
                <a:r>
                  <a:rPr lang="ru-RU" sz="1600" dirty="0">
                    <a:cs typeface="Times New Roman" panose="02020603050405020304" pitchFamily="18" charset="0"/>
                  </a:rPr>
                  <a:t>потребностей государства в электрической и тепловой </a:t>
                </a:r>
                <a:r>
                  <a:rPr lang="ru-RU" sz="1600" dirty="0" smtClean="0">
                    <a:cs typeface="Times New Roman" panose="02020603050405020304" pitchFamily="18" charset="0"/>
                  </a:rPr>
                  <a:t>энергии</a:t>
                </a:r>
                <a:endParaRPr lang="uk-UA" sz="16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502366" y="963834"/>
              <a:ext cx="3235261" cy="2465166"/>
              <a:chOff x="2900578" y="-552262"/>
              <a:chExt cx="3235261" cy="2465166"/>
            </a:xfrm>
          </p:grpSpPr>
          <p:sp>
            <p:nvSpPr>
              <p:cNvPr id="47" name="Прямоугольник с одним скругленным углом 46"/>
              <p:cNvSpPr/>
              <p:nvPr/>
            </p:nvSpPr>
            <p:spPr>
              <a:xfrm>
                <a:off x="2970212" y="0"/>
                <a:ext cx="2970212" cy="1912904"/>
              </a:xfrm>
              <a:prstGeom prst="round1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Прямоугольник 47"/>
              <p:cNvSpPr/>
              <p:nvPr/>
            </p:nvSpPr>
            <p:spPr>
              <a:xfrm>
                <a:off x="2900578" y="-552262"/>
                <a:ext cx="3235261" cy="19869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2024" tIns="192024" rIns="192024" bIns="192024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uk-UA" sz="27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>
                    <a:cs typeface="Times New Roman" panose="02020603050405020304" pitchFamily="18" charset="0"/>
                  </a:rPr>
                  <a:t>Безопасная эксплуатация и повышение эффективности работы АЭС</a:t>
                </a:r>
                <a:endParaRPr lang="uk-UA" sz="16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1601788" y="3429000"/>
              <a:ext cx="2970212" cy="1912904"/>
              <a:chOff x="0" y="1912904"/>
              <a:chExt cx="2970212" cy="1912904"/>
            </a:xfrm>
          </p:grpSpPr>
          <p:sp>
            <p:nvSpPr>
              <p:cNvPr id="42" name="Прямоугольник с одним скругленным углом 41"/>
              <p:cNvSpPr/>
              <p:nvPr/>
            </p:nvSpPr>
            <p:spPr>
              <a:xfrm rot="10800000">
                <a:off x="0" y="1912904"/>
                <a:ext cx="2970212" cy="1912904"/>
              </a:xfrm>
              <a:prstGeom prst="round1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Прямоугольник 45"/>
              <p:cNvSpPr/>
              <p:nvPr/>
            </p:nvSpPr>
            <p:spPr>
              <a:xfrm rot="21600000">
                <a:off x="0" y="2391129"/>
                <a:ext cx="2970212" cy="14346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cs typeface="Times New Roman" panose="02020603050405020304" pitchFamily="18" charset="0"/>
                  </a:rPr>
                  <a:t>Инвестиционное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smtClean="0">
                    <a:cs typeface="Times New Roman" panose="02020603050405020304" pitchFamily="18" charset="0"/>
                  </a:rPr>
                  <a:t>развитие</a:t>
                </a:r>
                <a:endParaRPr lang="ru-RU" sz="1600" kern="12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572000" y="3428999"/>
              <a:ext cx="2970212" cy="1912904"/>
              <a:chOff x="2970212" y="1912903"/>
              <a:chExt cx="2970212" cy="1912904"/>
            </a:xfrm>
          </p:grpSpPr>
          <p:sp>
            <p:nvSpPr>
              <p:cNvPr id="40" name="Прямоугольник с одним скругленным углом 39"/>
              <p:cNvSpPr/>
              <p:nvPr/>
            </p:nvSpPr>
            <p:spPr>
              <a:xfrm rot="5400000">
                <a:off x="3498866" y="1384249"/>
                <a:ext cx="1912904" cy="2970212"/>
              </a:xfrm>
              <a:prstGeom prst="round1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Прямоугольник 40"/>
              <p:cNvSpPr/>
              <p:nvPr/>
            </p:nvSpPr>
            <p:spPr>
              <a:xfrm>
                <a:off x="2970212" y="2391129"/>
                <a:ext cx="2970212" cy="14346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latin typeface="+mn-lt"/>
                    <a:cs typeface="Times New Roman" panose="02020603050405020304" pitchFamily="18" charset="0"/>
                  </a:rPr>
                  <a:t>Социальное развитие</a:t>
                </a:r>
                <a:endParaRPr lang="ru-RU" sz="1600" kern="1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3501123" y="2988794"/>
              <a:ext cx="2231213" cy="1308827"/>
              <a:chOff x="1899335" y="1472697"/>
              <a:chExt cx="2231213" cy="1308827"/>
            </a:xfrm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2008093" y="1472697"/>
                <a:ext cx="2013699" cy="1308827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1899335" y="1620870"/>
                <a:ext cx="2231213" cy="1012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500" b="1" kern="1200" noProof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Стратегические направления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5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Г</a:t>
                </a:r>
                <a:r>
                  <a:rPr lang="ru-RU" sz="1500" b="1" kern="1200" noProof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П «НАЭК «</a:t>
                </a:r>
                <a:r>
                  <a:rPr lang="ru-RU" sz="15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Э</a:t>
                </a:r>
                <a:r>
                  <a:rPr lang="ru-RU" sz="1500" b="1" kern="1200" noProof="0" dirty="0" err="1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нергоатом</a:t>
                </a:r>
                <a:r>
                  <a:rPr lang="ru-RU" sz="1500" b="1" kern="1200" noProof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»</a:t>
                </a:r>
                <a:endParaRPr lang="uk-UA" sz="1500" b="1" kern="1200" noProof="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-108521" y="1268760"/>
            <a:ext cx="439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Планирование </a:t>
            </a:r>
            <a:r>
              <a:rPr lang="ru-RU" sz="1600" b="1" dirty="0" smtClean="0"/>
              <a:t>осуществлено </a:t>
            </a:r>
            <a:r>
              <a:rPr lang="ru-RU" sz="1600" b="1" dirty="0"/>
              <a:t>по следующим</a:t>
            </a:r>
          </a:p>
          <a:p>
            <a:pPr algn="ctr"/>
            <a:r>
              <a:rPr lang="ru-RU" sz="1600" b="1" dirty="0" smtClean="0"/>
              <a:t>основным стратегическим направлениям:</a:t>
            </a:r>
            <a:endParaRPr lang="ru-RU" sz="16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8704" y="5518532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/>
              <a:t>На основе стратегических направлений деятельности в ГП «</a:t>
            </a:r>
            <a:r>
              <a:rPr lang="ru-RU" sz="1900" b="1" dirty="0" smtClean="0"/>
              <a:t>НАЭК «</a:t>
            </a:r>
            <a:r>
              <a:rPr lang="ru-RU" sz="1900" b="1" dirty="0" err="1" smtClean="0"/>
              <a:t>Энергоатом</a:t>
            </a:r>
            <a:r>
              <a:rPr lang="ru-RU" sz="1900" b="1" dirty="0" smtClean="0"/>
              <a:t>» сформированы </a:t>
            </a:r>
            <a:r>
              <a:rPr lang="ru-RU" sz="1900" b="1" dirty="0"/>
              <a:t>стратегические цели и сформулированы их оценочные индикаторы, достижение значений которых обеспечит выполнение стратегического плана</a:t>
            </a:r>
            <a:endParaRPr lang="ru-RU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4294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4"/>
          <p:cNvSpPr>
            <a:spLocks noChangeArrowheads="1"/>
          </p:cNvSpPr>
          <p:nvPr/>
        </p:nvSpPr>
        <p:spPr bwMode="auto">
          <a:xfrm>
            <a:off x="2811463" y="4397375"/>
            <a:ext cx="113188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1258888" y="1844675"/>
            <a:ext cx="720725" cy="57626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9" name="Picture 9" descr="npp_U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157" y="1583862"/>
            <a:ext cx="6553200" cy="41830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390" name="AutoShape 11"/>
          <p:cNvSpPr>
            <a:spLocks/>
          </p:cNvSpPr>
          <p:nvPr/>
        </p:nvSpPr>
        <p:spPr bwMode="auto">
          <a:xfrm>
            <a:off x="179512" y="1052736"/>
            <a:ext cx="2087563" cy="1223963"/>
          </a:xfrm>
          <a:prstGeom prst="accentCallout2">
            <a:avLst>
              <a:gd name="adj1" fmla="val 19730"/>
              <a:gd name="adj2" fmla="val 108653"/>
              <a:gd name="adj3" fmla="val 29974"/>
              <a:gd name="adj4" fmla="val 113958"/>
              <a:gd name="adj5" fmla="val 112949"/>
              <a:gd name="adj6" fmla="val 134582"/>
            </a:avLst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1" name="AutoShape 14"/>
          <p:cNvSpPr>
            <a:spLocks/>
          </p:cNvSpPr>
          <p:nvPr/>
        </p:nvSpPr>
        <p:spPr bwMode="auto">
          <a:xfrm>
            <a:off x="0" y="2996952"/>
            <a:ext cx="2087562" cy="1223963"/>
          </a:xfrm>
          <a:prstGeom prst="accentCallout2">
            <a:avLst>
              <a:gd name="adj1" fmla="val 86748"/>
              <a:gd name="adj2" fmla="val 115607"/>
              <a:gd name="adj3" fmla="val 83876"/>
              <a:gd name="adj4" fmla="val 121181"/>
              <a:gd name="adj5" fmla="val -25484"/>
              <a:gd name="adj6" fmla="val 147200"/>
            </a:avLst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2" name="AutoShape 16"/>
          <p:cNvSpPr>
            <a:spLocks/>
          </p:cNvSpPr>
          <p:nvPr/>
        </p:nvSpPr>
        <p:spPr bwMode="auto">
          <a:xfrm rot="10800000">
            <a:off x="6233620" y="4941168"/>
            <a:ext cx="2058987" cy="1212097"/>
          </a:xfrm>
          <a:prstGeom prst="accentCallout2">
            <a:avLst>
              <a:gd name="adj1" fmla="val 76093"/>
              <a:gd name="adj2" fmla="val 105814"/>
              <a:gd name="adj3" fmla="val 75949"/>
              <a:gd name="adj4" fmla="val 112622"/>
              <a:gd name="adj5" fmla="val 164280"/>
              <a:gd name="adj6" fmla="val 153758"/>
            </a:avLst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3" name="AutoShape 18"/>
          <p:cNvSpPr>
            <a:spLocks/>
          </p:cNvSpPr>
          <p:nvPr/>
        </p:nvSpPr>
        <p:spPr bwMode="auto">
          <a:xfrm rot="10800000">
            <a:off x="6498243" y="2098675"/>
            <a:ext cx="2484438" cy="1114425"/>
          </a:xfrm>
          <a:prstGeom prst="accentCallout2">
            <a:avLst>
              <a:gd name="adj1" fmla="val 94329"/>
              <a:gd name="adj2" fmla="val 103065"/>
              <a:gd name="adj3" fmla="val 78294"/>
              <a:gd name="adj4" fmla="val 108177"/>
              <a:gd name="adj5" fmla="val -71568"/>
              <a:gd name="adj6" fmla="val 117319"/>
            </a:avLst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8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FAFBF-1795-4A54-9929-AEE59A1AB970}" type="slidenum">
              <a:rPr lang="ru-RU" sz="1000">
                <a:solidFill>
                  <a:schemeClr val="bg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8826" y="741690"/>
            <a:ext cx="2324616" cy="2060575"/>
          </a:xfrm>
          <a:prstGeom prst="horizontalScroll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80975" indent="-180975" algn="ctr">
              <a:tabLst>
                <a:tab pos="85725" algn="l"/>
                <a:tab pos="180975" algn="l"/>
              </a:tabLst>
            </a:pPr>
            <a:r>
              <a:rPr lang="ru-RU" sz="1000" i="1" u="sng" dirty="0" err="1">
                <a:solidFill>
                  <a:srgbClr val="C0504D"/>
                </a:solidFill>
              </a:rPr>
              <a:t>Ривненская</a:t>
            </a:r>
            <a:r>
              <a:rPr lang="ru-RU" sz="1000" i="1" u="sng" dirty="0">
                <a:solidFill>
                  <a:srgbClr val="C0504D"/>
                </a:solidFill>
              </a:rPr>
              <a:t> АЭС</a:t>
            </a:r>
          </a:p>
          <a:p>
            <a:pPr marL="180975" indent="-180975">
              <a:buFontTx/>
              <a:buChar char="•"/>
              <a:tabLst>
                <a:tab pos="85725" algn="l"/>
                <a:tab pos="180975" algn="l"/>
              </a:tabLst>
            </a:pPr>
            <a:r>
              <a:rPr lang="ru-RU" sz="900" dirty="0">
                <a:solidFill>
                  <a:srgbClr val="5C2C8C"/>
                </a:solidFill>
              </a:rPr>
              <a:t>Начало строительства – </a:t>
            </a:r>
            <a:r>
              <a:rPr lang="ru-RU" sz="900" dirty="0">
                <a:solidFill>
                  <a:schemeClr val="accent2"/>
                </a:solidFill>
              </a:rPr>
              <a:t>1973 </a:t>
            </a:r>
            <a:r>
              <a:rPr lang="ru-RU" sz="900" dirty="0">
                <a:solidFill>
                  <a:srgbClr val="5C2C8C"/>
                </a:solidFill>
              </a:rPr>
              <a:t>г.</a:t>
            </a:r>
          </a:p>
          <a:p>
            <a:pPr marL="180975" indent="-180975">
              <a:buFontTx/>
              <a:buChar char="•"/>
              <a:tabLst>
                <a:tab pos="85725" algn="l"/>
                <a:tab pos="180975" algn="l"/>
              </a:tabLst>
            </a:pPr>
            <a:r>
              <a:rPr lang="ru-RU" sz="900" dirty="0">
                <a:solidFill>
                  <a:srgbClr val="5C2C8C"/>
                </a:solidFill>
              </a:rPr>
              <a:t>Установленная мощность - </a:t>
            </a:r>
            <a:r>
              <a:rPr lang="ru-RU" sz="900" dirty="0">
                <a:solidFill>
                  <a:schemeClr val="accent2"/>
                </a:solidFill>
              </a:rPr>
              <a:t>2835</a:t>
            </a:r>
            <a:r>
              <a:rPr lang="ru-RU" sz="900" dirty="0">
                <a:solidFill>
                  <a:srgbClr val="5C2C8C"/>
                </a:solidFill>
              </a:rPr>
              <a:t> МВт</a:t>
            </a:r>
          </a:p>
          <a:p>
            <a:pPr marL="180975" indent="-180975">
              <a:tabLst>
                <a:tab pos="85725" algn="l"/>
                <a:tab pos="180975" algn="l"/>
              </a:tabLst>
            </a:pPr>
            <a:r>
              <a:rPr lang="ru-RU" sz="900" dirty="0">
                <a:solidFill>
                  <a:srgbClr val="5C2C8C"/>
                </a:solidFill>
              </a:rPr>
              <a:t>		(2 </a:t>
            </a:r>
            <a:r>
              <a:rPr lang="ru-RU" sz="900" dirty="0" err="1" smtClean="0">
                <a:solidFill>
                  <a:srgbClr val="5C2C8C"/>
                </a:solidFill>
              </a:rPr>
              <a:t>бл</a:t>
            </a:r>
            <a:r>
              <a:rPr lang="ru-RU" sz="900" dirty="0" smtClean="0">
                <a:solidFill>
                  <a:srgbClr val="5C2C8C"/>
                </a:solidFill>
              </a:rPr>
              <a:t>. </a:t>
            </a:r>
            <a:r>
              <a:rPr lang="ru-RU" sz="900" dirty="0">
                <a:solidFill>
                  <a:srgbClr val="5C2C8C"/>
                </a:solidFill>
              </a:rPr>
              <a:t>ВВЭР-1000 и 2 </a:t>
            </a:r>
            <a:r>
              <a:rPr lang="ru-RU" sz="900" dirty="0" err="1" smtClean="0">
                <a:solidFill>
                  <a:srgbClr val="5C2C8C"/>
                </a:solidFill>
              </a:rPr>
              <a:t>бл</a:t>
            </a:r>
            <a:r>
              <a:rPr lang="ru-RU" sz="900" dirty="0" smtClean="0">
                <a:solidFill>
                  <a:srgbClr val="5C2C8C"/>
                </a:solidFill>
              </a:rPr>
              <a:t>. </a:t>
            </a:r>
            <a:r>
              <a:rPr lang="ru-RU" sz="900" dirty="0">
                <a:solidFill>
                  <a:srgbClr val="5C2C8C"/>
                </a:solidFill>
              </a:rPr>
              <a:t>ВВЭР-440)</a:t>
            </a:r>
          </a:p>
          <a:p>
            <a:pPr marL="180975" indent="-180975">
              <a:buFontTx/>
              <a:buChar char="•"/>
              <a:tabLst>
                <a:tab pos="85725" algn="l"/>
                <a:tab pos="180975" algn="l"/>
              </a:tabLst>
            </a:pPr>
            <a:r>
              <a:rPr lang="ru-RU" sz="900" dirty="0">
                <a:solidFill>
                  <a:srgbClr val="5C2C8C"/>
                </a:solidFill>
              </a:rPr>
              <a:t>Произведено  за </a:t>
            </a:r>
            <a:r>
              <a:rPr lang="ru-RU" sz="900" dirty="0" smtClean="0">
                <a:solidFill>
                  <a:srgbClr val="5C2C8C"/>
                </a:solidFill>
              </a:rPr>
              <a:t>2014  г.</a:t>
            </a:r>
          </a:p>
          <a:p>
            <a:pPr marL="180975" indent="-180975">
              <a:tabLst>
                <a:tab pos="85725" algn="l"/>
                <a:tab pos="180975" algn="l"/>
              </a:tabLst>
            </a:pPr>
            <a:r>
              <a:rPr lang="ru-RU" sz="900" dirty="0" smtClean="0">
                <a:solidFill>
                  <a:schemeClr val="accent2"/>
                </a:solidFill>
              </a:rPr>
              <a:t>		18,</a:t>
            </a:r>
            <a:r>
              <a:rPr lang="en-US" sz="900" dirty="0" smtClean="0">
                <a:solidFill>
                  <a:schemeClr val="accent2"/>
                </a:solidFill>
              </a:rPr>
              <a:t>2</a:t>
            </a:r>
            <a:r>
              <a:rPr lang="ru-RU" sz="900" dirty="0" smtClean="0">
                <a:solidFill>
                  <a:srgbClr val="5C2C8C"/>
                </a:solidFill>
              </a:rPr>
              <a:t> </a:t>
            </a:r>
            <a:r>
              <a:rPr lang="ru-RU" sz="900" dirty="0" err="1" smtClean="0">
                <a:solidFill>
                  <a:srgbClr val="5C2C8C"/>
                </a:solidFill>
              </a:rPr>
              <a:t>кВтч</a:t>
            </a:r>
            <a:r>
              <a:rPr lang="ru-RU" sz="900" dirty="0" smtClean="0">
                <a:solidFill>
                  <a:srgbClr val="5C2C8C"/>
                </a:solidFill>
              </a:rPr>
              <a:t> э / э</a:t>
            </a:r>
          </a:p>
          <a:p>
            <a:pPr marL="180975" indent="-180975">
              <a:tabLst>
                <a:tab pos="85725" algn="l"/>
                <a:tab pos="180975" algn="l"/>
              </a:tabLst>
            </a:pPr>
            <a:r>
              <a:rPr lang="en-US" sz="900" dirty="0" smtClean="0">
                <a:solidFill>
                  <a:srgbClr val="5C2C8C"/>
                </a:solidFill>
              </a:rPr>
              <a:t> </a:t>
            </a:r>
            <a:r>
              <a:rPr lang="ru-RU" sz="900" dirty="0" smtClean="0">
                <a:solidFill>
                  <a:srgbClr val="5C2C8C"/>
                </a:solidFill>
              </a:rPr>
              <a:t>(</a:t>
            </a:r>
            <a:r>
              <a:rPr lang="ru-RU" sz="900" dirty="0">
                <a:solidFill>
                  <a:schemeClr val="accent2"/>
                </a:solidFill>
              </a:rPr>
              <a:t>21%</a:t>
            </a:r>
            <a:r>
              <a:rPr lang="ru-RU" sz="900" dirty="0">
                <a:solidFill>
                  <a:srgbClr val="5C2C8C"/>
                </a:solidFill>
              </a:rPr>
              <a:t> от  общего производства </a:t>
            </a:r>
            <a:r>
              <a:rPr lang="ru-RU" sz="900" dirty="0" smtClean="0">
                <a:solidFill>
                  <a:srgbClr val="5C2C8C"/>
                </a:solidFill>
              </a:rPr>
              <a:t>э/э       </a:t>
            </a:r>
            <a:endParaRPr lang="en-US" sz="900" dirty="0" smtClean="0">
              <a:solidFill>
                <a:srgbClr val="5C2C8C"/>
              </a:solidFill>
            </a:endParaRPr>
          </a:p>
          <a:p>
            <a:pPr marL="180975" indent="-180975">
              <a:tabLst>
                <a:tab pos="85725" algn="l"/>
                <a:tab pos="180975" algn="l"/>
              </a:tabLst>
            </a:pPr>
            <a:r>
              <a:rPr lang="en-US" sz="900" dirty="0">
                <a:solidFill>
                  <a:srgbClr val="5C2C8C"/>
                </a:solidFill>
              </a:rPr>
              <a:t> </a:t>
            </a:r>
            <a:r>
              <a:rPr lang="ru-RU" sz="900" dirty="0" smtClean="0">
                <a:solidFill>
                  <a:srgbClr val="5C2C8C"/>
                </a:solidFill>
              </a:rPr>
              <a:t>ГП </a:t>
            </a:r>
            <a:r>
              <a:rPr lang="ru-RU" sz="900" dirty="0">
                <a:solidFill>
                  <a:srgbClr val="5C2C8C"/>
                </a:solidFill>
              </a:rPr>
              <a:t>"</a:t>
            </a:r>
            <a:r>
              <a:rPr lang="ru-RU" sz="900" dirty="0" smtClean="0">
                <a:solidFill>
                  <a:srgbClr val="5C2C8C"/>
                </a:solidFill>
              </a:rPr>
              <a:t>НАЭК "</a:t>
            </a:r>
            <a:r>
              <a:rPr lang="ru-RU" sz="900" dirty="0" err="1" smtClean="0">
                <a:solidFill>
                  <a:srgbClr val="5C2C8C"/>
                </a:solidFill>
              </a:rPr>
              <a:t>Энергоатом</a:t>
            </a:r>
            <a:r>
              <a:rPr lang="ru-RU" sz="900" dirty="0" smtClean="0">
                <a:solidFill>
                  <a:srgbClr val="5C2C8C"/>
                </a:solidFill>
              </a:rPr>
              <a:t>")</a:t>
            </a:r>
            <a:endParaRPr lang="ru-RU" sz="900" dirty="0">
              <a:solidFill>
                <a:srgbClr val="5C2C8C"/>
              </a:solidFill>
            </a:endParaRPr>
          </a:p>
          <a:p>
            <a:pPr marL="180975" indent="-180975">
              <a:buFontTx/>
              <a:buChar char="•"/>
              <a:tabLst>
                <a:tab pos="85725" algn="l"/>
                <a:tab pos="180975" algn="l"/>
              </a:tabLst>
            </a:pPr>
            <a:r>
              <a:rPr lang="ru-RU" sz="900" dirty="0" smtClean="0">
                <a:solidFill>
                  <a:srgbClr val="5C2C8C"/>
                </a:solidFill>
              </a:rPr>
              <a:t>Численность </a:t>
            </a:r>
            <a:r>
              <a:rPr lang="ru-RU" sz="900" dirty="0">
                <a:solidFill>
                  <a:srgbClr val="5C2C8C"/>
                </a:solidFill>
              </a:rPr>
              <a:t>– </a:t>
            </a:r>
            <a:r>
              <a:rPr lang="ru-RU" sz="900" dirty="0" smtClean="0">
                <a:solidFill>
                  <a:schemeClr val="accent2"/>
                </a:solidFill>
              </a:rPr>
              <a:t>	8 тыс. человек</a:t>
            </a:r>
            <a:endParaRPr lang="uk-UA" sz="900" dirty="0">
              <a:solidFill>
                <a:schemeClr val="accent2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60098" y="2655887"/>
            <a:ext cx="2423669" cy="2205038"/>
          </a:xfrm>
          <a:prstGeom prst="horizontalScroll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180975" algn="ctr"/>
            <a:r>
              <a:rPr lang="ru-RU" sz="1000" i="1" u="sng" dirty="0">
                <a:solidFill>
                  <a:srgbClr val="C0504D"/>
                </a:solidFill>
              </a:rPr>
              <a:t>Хмельницкая АЭС</a:t>
            </a:r>
          </a:p>
          <a:p>
            <a:pPr indent="180975"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Начало строительства - </a:t>
            </a:r>
            <a:r>
              <a:rPr lang="ru-RU" sz="900" dirty="0">
                <a:solidFill>
                  <a:schemeClr val="accent2"/>
                </a:solidFill>
              </a:rPr>
              <a:t>1981 </a:t>
            </a:r>
            <a:r>
              <a:rPr lang="ru-RU" sz="900" dirty="0">
                <a:solidFill>
                  <a:srgbClr val="5C2C8C"/>
                </a:solidFill>
              </a:rPr>
              <a:t>г.</a:t>
            </a:r>
          </a:p>
          <a:p>
            <a:pPr indent="180975"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Установленная мощность – </a:t>
            </a:r>
          </a:p>
          <a:p>
            <a:pPr indent="180975"/>
            <a:r>
              <a:rPr lang="ru-RU" sz="900" dirty="0">
                <a:solidFill>
                  <a:schemeClr val="accent2"/>
                </a:solidFill>
              </a:rPr>
              <a:t>2 000</a:t>
            </a:r>
            <a:r>
              <a:rPr lang="ru-RU" sz="900" dirty="0">
                <a:solidFill>
                  <a:srgbClr val="5C2C8C"/>
                </a:solidFill>
              </a:rPr>
              <a:t> МВт (2 </a:t>
            </a:r>
            <a:r>
              <a:rPr lang="ru-RU" sz="900" dirty="0" err="1">
                <a:solidFill>
                  <a:srgbClr val="5C2C8C"/>
                </a:solidFill>
              </a:rPr>
              <a:t>бл</a:t>
            </a:r>
            <a:r>
              <a:rPr lang="ru-RU" sz="900" dirty="0">
                <a:solidFill>
                  <a:srgbClr val="5C2C8C"/>
                </a:solidFill>
              </a:rPr>
              <a:t>. ВВЭР-1000) </a:t>
            </a:r>
          </a:p>
          <a:p>
            <a:pPr indent="180975"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Произведено  за 2014 г. </a:t>
            </a:r>
          </a:p>
          <a:p>
            <a:pPr indent="180975"/>
            <a:r>
              <a:rPr lang="ru-RU" sz="900" dirty="0">
                <a:solidFill>
                  <a:schemeClr val="accent2"/>
                </a:solidFill>
              </a:rPr>
              <a:t>10,9</a:t>
            </a:r>
            <a:r>
              <a:rPr lang="ru-RU" sz="900" dirty="0">
                <a:solidFill>
                  <a:srgbClr val="5C2C8C"/>
                </a:solidFill>
              </a:rPr>
              <a:t> млрд квтч э/э </a:t>
            </a:r>
            <a:endParaRPr lang="en-US" sz="900" dirty="0" smtClean="0">
              <a:solidFill>
                <a:srgbClr val="5C2C8C"/>
              </a:solidFill>
            </a:endParaRPr>
          </a:p>
          <a:p>
            <a:r>
              <a:rPr lang="ru-RU" sz="900" dirty="0" smtClean="0">
                <a:solidFill>
                  <a:srgbClr val="5C2C8C"/>
                </a:solidFill>
              </a:rPr>
              <a:t>(</a:t>
            </a:r>
            <a:r>
              <a:rPr lang="ru-RU" sz="900" dirty="0">
                <a:solidFill>
                  <a:schemeClr val="accent2"/>
                </a:solidFill>
              </a:rPr>
              <a:t>12%</a:t>
            </a:r>
            <a:r>
              <a:rPr lang="ru-RU" sz="900" dirty="0">
                <a:solidFill>
                  <a:srgbClr val="5C2C8C"/>
                </a:solidFill>
              </a:rPr>
              <a:t> от  общего производства э/э                                                                 ГП “НАЭК “</a:t>
            </a:r>
            <a:r>
              <a:rPr lang="ru-RU" sz="900" dirty="0" err="1">
                <a:solidFill>
                  <a:srgbClr val="5C2C8C"/>
                </a:solidFill>
              </a:rPr>
              <a:t>Энергоатом</a:t>
            </a:r>
            <a:r>
              <a:rPr lang="ru-RU" sz="900" dirty="0">
                <a:solidFill>
                  <a:srgbClr val="5C2C8C"/>
                </a:solidFill>
              </a:rPr>
              <a:t>”)</a:t>
            </a:r>
          </a:p>
          <a:p>
            <a:pPr indent="180975"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Численность </a:t>
            </a:r>
            <a:r>
              <a:rPr lang="ru-RU" sz="900" dirty="0" smtClean="0">
                <a:solidFill>
                  <a:srgbClr val="5C2C8C"/>
                </a:solidFill>
              </a:rPr>
              <a:t>- </a:t>
            </a:r>
            <a:r>
              <a:rPr lang="en-US" sz="900" dirty="0" smtClean="0">
                <a:solidFill>
                  <a:schemeClr val="accent2"/>
                </a:solidFill>
              </a:rPr>
              <a:t>  </a:t>
            </a:r>
            <a:r>
              <a:rPr lang="ru-RU" sz="900" dirty="0" smtClean="0">
                <a:solidFill>
                  <a:schemeClr val="accent2"/>
                </a:solidFill>
              </a:rPr>
              <a:t>5,1 </a:t>
            </a:r>
            <a:r>
              <a:rPr lang="ru-RU" sz="900" dirty="0">
                <a:solidFill>
                  <a:schemeClr val="accent2"/>
                </a:solidFill>
              </a:rPr>
              <a:t>тыс. человек</a:t>
            </a:r>
            <a:endParaRPr lang="uk-UA" sz="900" dirty="0">
              <a:solidFill>
                <a:schemeClr val="accent2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6203949" y="4305301"/>
            <a:ext cx="2386013" cy="2112963"/>
          </a:xfrm>
          <a:prstGeom prst="horizontalScroll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80975" indent="-180975" algn="ctr">
              <a:spcBef>
                <a:spcPct val="5000"/>
              </a:spcBef>
            </a:pPr>
            <a:r>
              <a:rPr lang="uk-UA" sz="1000" i="1" u="sng" dirty="0">
                <a:solidFill>
                  <a:srgbClr val="C0504D"/>
                </a:solidFill>
              </a:rPr>
              <a:t> </a:t>
            </a:r>
            <a:r>
              <a:rPr lang="uk-UA" sz="1000" i="1" u="sng" dirty="0" err="1">
                <a:solidFill>
                  <a:srgbClr val="C0504D"/>
                </a:solidFill>
              </a:rPr>
              <a:t>Южно-Украинская</a:t>
            </a:r>
            <a:r>
              <a:rPr lang="uk-UA" sz="1000" i="1" u="sng" dirty="0">
                <a:solidFill>
                  <a:srgbClr val="C0504D"/>
                </a:solidFill>
              </a:rPr>
              <a:t> А</a:t>
            </a:r>
            <a:r>
              <a:rPr lang="ru-RU" sz="1000" i="1" u="sng" dirty="0">
                <a:solidFill>
                  <a:srgbClr val="C0504D"/>
                </a:solidFill>
              </a:rPr>
              <a:t>Э</a:t>
            </a:r>
            <a:r>
              <a:rPr lang="uk-UA" sz="1000" i="1" u="sng" dirty="0">
                <a:solidFill>
                  <a:srgbClr val="C0504D"/>
                </a:solidFill>
              </a:rPr>
              <a:t>С</a:t>
            </a:r>
          </a:p>
          <a:p>
            <a:pPr marL="180975" indent="-180975" algn="just">
              <a:lnSpc>
                <a:spcPct val="80000"/>
              </a:lnSpc>
              <a:spcBef>
                <a:spcPct val="5000"/>
              </a:spcBef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Начало строительства – </a:t>
            </a:r>
            <a:r>
              <a:rPr lang="ru-RU" sz="900" dirty="0">
                <a:solidFill>
                  <a:schemeClr val="accent2"/>
                </a:solidFill>
              </a:rPr>
              <a:t>1975</a:t>
            </a:r>
            <a:r>
              <a:rPr lang="ru-RU" sz="900" dirty="0">
                <a:solidFill>
                  <a:srgbClr val="5C2C8C"/>
                </a:solidFill>
              </a:rPr>
              <a:t> г.</a:t>
            </a:r>
          </a:p>
          <a:p>
            <a:pPr marL="180975" indent="-180975" algn="just">
              <a:lnSpc>
                <a:spcPct val="80000"/>
              </a:lnSpc>
              <a:spcBef>
                <a:spcPct val="5000"/>
              </a:spcBef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 Установленная мощность – </a:t>
            </a:r>
          </a:p>
          <a:p>
            <a:pPr marL="180975" indent="-180975" algn="just">
              <a:lnSpc>
                <a:spcPct val="80000"/>
              </a:lnSpc>
              <a:spcBef>
                <a:spcPct val="5000"/>
              </a:spcBef>
            </a:pPr>
            <a:r>
              <a:rPr lang="ru-RU" sz="900" dirty="0">
                <a:solidFill>
                  <a:srgbClr val="5C2C8C"/>
                </a:solidFill>
              </a:rPr>
              <a:t>        </a:t>
            </a:r>
            <a:r>
              <a:rPr lang="ru-RU" sz="900" dirty="0">
                <a:solidFill>
                  <a:schemeClr val="accent2"/>
                </a:solidFill>
              </a:rPr>
              <a:t>3000 </a:t>
            </a:r>
            <a:r>
              <a:rPr lang="ru-RU" sz="900" dirty="0">
                <a:solidFill>
                  <a:srgbClr val="5C2C8C"/>
                </a:solidFill>
              </a:rPr>
              <a:t>МВт (3 </a:t>
            </a:r>
            <a:r>
              <a:rPr lang="ru-RU" sz="900" dirty="0" err="1" smtClean="0">
                <a:solidFill>
                  <a:srgbClr val="5C2C8C"/>
                </a:solidFill>
              </a:rPr>
              <a:t>бл</a:t>
            </a:r>
            <a:r>
              <a:rPr lang="ru-RU" sz="900" dirty="0" smtClean="0">
                <a:solidFill>
                  <a:srgbClr val="5C2C8C"/>
                </a:solidFill>
              </a:rPr>
              <a:t>. </a:t>
            </a:r>
            <a:r>
              <a:rPr lang="ru-RU" sz="900" dirty="0">
                <a:solidFill>
                  <a:srgbClr val="5C2C8C"/>
                </a:solidFill>
              </a:rPr>
              <a:t>ВВЭР-1000) </a:t>
            </a:r>
          </a:p>
          <a:p>
            <a:pPr marL="180975" indent="-180975" algn="just">
              <a:lnSpc>
                <a:spcPct val="80000"/>
              </a:lnSpc>
              <a:spcBef>
                <a:spcPct val="5000"/>
              </a:spcBef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Произведено </a:t>
            </a:r>
            <a:r>
              <a:rPr lang="ru-RU" sz="900" dirty="0" smtClean="0">
                <a:solidFill>
                  <a:srgbClr val="5C2C8C"/>
                </a:solidFill>
              </a:rPr>
              <a:t>за </a:t>
            </a:r>
            <a:r>
              <a:rPr lang="ru-RU" sz="900" dirty="0">
                <a:solidFill>
                  <a:srgbClr val="5C2C8C"/>
                </a:solidFill>
              </a:rPr>
              <a:t>2014    </a:t>
            </a:r>
          </a:p>
          <a:p>
            <a:pPr marL="180975" indent="-180975" algn="just">
              <a:lnSpc>
                <a:spcPct val="80000"/>
              </a:lnSpc>
              <a:spcBef>
                <a:spcPct val="5000"/>
              </a:spcBef>
            </a:pPr>
            <a:r>
              <a:rPr lang="ru-RU" sz="900" dirty="0">
                <a:solidFill>
                  <a:srgbClr val="5C2C8C"/>
                </a:solidFill>
              </a:rPr>
              <a:t>        </a:t>
            </a:r>
            <a:r>
              <a:rPr lang="ru-RU" sz="900" dirty="0" smtClean="0">
                <a:solidFill>
                  <a:schemeClr val="accent2"/>
                </a:solidFill>
              </a:rPr>
              <a:t>19,</a:t>
            </a:r>
            <a:r>
              <a:rPr lang="en-US" sz="900" dirty="0" smtClean="0">
                <a:solidFill>
                  <a:schemeClr val="accent2"/>
                </a:solidFill>
              </a:rPr>
              <a:t>8</a:t>
            </a:r>
            <a:r>
              <a:rPr lang="ru-RU" sz="900" dirty="0" smtClean="0">
                <a:solidFill>
                  <a:srgbClr val="5C2C8C"/>
                </a:solidFill>
              </a:rPr>
              <a:t> </a:t>
            </a:r>
            <a:r>
              <a:rPr lang="ru-RU" sz="900" dirty="0">
                <a:solidFill>
                  <a:srgbClr val="5C2C8C"/>
                </a:solidFill>
              </a:rPr>
              <a:t>млрд </a:t>
            </a:r>
            <a:r>
              <a:rPr lang="ru-RU" sz="900" dirty="0" err="1">
                <a:solidFill>
                  <a:srgbClr val="5C2C8C"/>
                </a:solidFill>
              </a:rPr>
              <a:t>кВтч</a:t>
            </a:r>
            <a:r>
              <a:rPr lang="ru-RU" sz="900" dirty="0">
                <a:solidFill>
                  <a:srgbClr val="5C2C8C"/>
                </a:solidFill>
              </a:rPr>
              <a:t> э/э </a:t>
            </a:r>
          </a:p>
          <a:p>
            <a:pPr marL="180975" indent="-180975" algn="just">
              <a:lnSpc>
                <a:spcPct val="80000"/>
              </a:lnSpc>
              <a:spcBef>
                <a:spcPct val="5000"/>
              </a:spcBef>
            </a:pPr>
            <a:r>
              <a:rPr lang="ru-RU" sz="900" dirty="0">
                <a:solidFill>
                  <a:srgbClr val="5C2C8C"/>
                </a:solidFill>
              </a:rPr>
              <a:t> </a:t>
            </a:r>
            <a:r>
              <a:rPr lang="ru-RU" sz="900" dirty="0" smtClean="0">
                <a:solidFill>
                  <a:srgbClr val="5C2C8C"/>
                </a:solidFill>
              </a:rPr>
              <a:t>(</a:t>
            </a:r>
            <a:r>
              <a:rPr lang="ru-RU" sz="900" dirty="0" smtClean="0">
                <a:solidFill>
                  <a:schemeClr val="accent2"/>
                </a:solidFill>
              </a:rPr>
              <a:t>2</a:t>
            </a:r>
            <a:r>
              <a:rPr lang="en-US" sz="900" dirty="0" smtClean="0">
                <a:solidFill>
                  <a:schemeClr val="accent2"/>
                </a:solidFill>
              </a:rPr>
              <a:t>2</a:t>
            </a:r>
            <a:r>
              <a:rPr lang="ru-RU" sz="900" dirty="0" smtClean="0">
                <a:solidFill>
                  <a:schemeClr val="accent2"/>
                </a:solidFill>
              </a:rPr>
              <a:t>%</a:t>
            </a:r>
            <a:r>
              <a:rPr lang="ru-RU" sz="900" dirty="0" smtClean="0">
                <a:solidFill>
                  <a:srgbClr val="5C2C8C"/>
                </a:solidFill>
              </a:rPr>
              <a:t> </a:t>
            </a:r>
            <a:r>
              <a:rPr lang="ru-RU" sz="900" dirty="0">
                <a:solidFill>
                  <a:srgbClr val="5C2C8C"/>
                </a:solidFill>
              </a:rPr>
              <a:t>от  общего производства </a:t>
            </a:r>
            <a:r>
              <a:rPr lang="ru-RU" sz="900" dirty="0" smtClean="0">
                <a:solidFill>
                  <a:srgbClr val="5C2C8C"/>
                </a:solidFill>
              </a:rPr>
              <a:t>э/э</a:t>
            </a:r>
            <a:endParaRPr lang="en-US" sz="900" dirty="0" smtClean="0">
              <a:solidFill>
                <a:srgbClr val="5C2C8C"/>
              </a:solidFill>
            </a:endParaRPr>
          </a:p>
          <a:p>
            <a:pPr marL="180975" indent="-180975" algn="just">
              <a:lnSpc>
                <a:spcPct val="80000"/>
              </a:lnSpc>
              <a:spcBef>
                <a:spcPct val="5000"/>
              </a:spcBef>
            </a:pPr>
            <a:r>
              <a:rPr lang="en-US" sz="900" dirty="0">
                <a:solidFill>
                  <a:srgbClr val="5C2C8C"/>
                </a:solidFill>
              </a:rPr>
              <a:t> </a:t>
            </a:r>
            <a:r>
              <a:rPr lang="en-US" sz="900" dirty="0" smtClean="0">
                <a:solidFill>
                  <a:srgbClr val="5C2C8C"/>
                </a:solidFill>
              </a:rPr>
              <a:t> </a:t>
            </a:r>
            <a:r>
              <a:rPr lang="ru-RU" sz="900" dirty="0" smtClean="0">
                <a:solidFill>
                  <a:srgbClr val="5C2C8C"/>
                </a:solidFill>
              </a:rPr>
              <a:t>ГП </a:t>
            </a:r>
            <a:r>
              <a:rPr lang="ru-RU" sz="900" dirty="0">
                <a:solidFill>
                  <a:srgbClr val="5C2C8C"/>
                </a:solidFill>
              </a:rPr>
              <a:t>"</a:t>
            </a:r>
            <a:r>
              <a:rPr lang="ru-RU" sz="900" dirty="0" smtClean="0">
                <a:solidFill>
                  <a:srgbClr val="5C2C8C"/>
                </a:solidFill>
              </a:rPr>
              <a:t>НАЭК "</a:t>
            </a:r>
            <a:r>
              <a:rPr lang="ru-RU" sz="900" dirty="0" err="1" smtClean="0">
                <a:solidFill>
                  <a:srgbClr val="5C2C8C"/>
                </a:solidFill>
              </a:rPr>
              <a:t>Энергоатом</a:t>
            </a:r>
            <a:r>
              <a:rPr lang="ru-RU" sz="900" dirty="0" smtClean="0">
                <a:solidFill>
                  <a:srgbClr val="5C2C8C"/>
                </a:solidFill>
              </a:rPr>
              <a:t>") </a:t>
            </a:r>
            <a:endParaRPr lang="ru-RU" sz="900" dirty="0">
              <a:solidFill>
                <a:srgbClr val="5C2C8C"/>
              </a:solidFill>
            </a:endParaRPr>
          </a:p>
          <a:p>
            <a:pPr marL="180975" indent="-180975" algn="just">
              <a:lnSpc>
                <a:spcPct val="80000"/>
              </a:lnSpc>
              <a:spcBef>
                <a:spcPct val="5000"/>
              </a:spcBef>
              <a:buFontTx/>
              <a:buChar char="•"/>
            </a:pPr>
            <a:r>
              <a:rPr lang="ru-RU" sz="900" dirty="0" smtClean="0">
                <a:solidFill>
                  <a:srgbClr val="5C2C8C"/>
                </a:solidFill>
              </a:rPr>
              <a:t>Численность </a:t>
            </a:r>
            <a:r>
              <a:rPr lang="ru-RU" sz="900" dirty="0">
                <a:solidFill>
                  <a:srgbClr val="5C2C8C"/>
                </a:solidFill>
              </a:rPr>
              <a:t>-  </a:t>
            </a:r>
            <a:r>
              <a:rPr lang="ru-RU" sz="900" dirty="0" smtClean="0">
                <a:solidFill>
                  <a:schemeClr val="accent2"/>
                </a:solidFill>
              </a:rPr>
              <a:t> </a:t>
            </a:r>
            <a:r>
              <a:rPr lang="en-US" sz="900" dirty="0" smtClean="0">
                <a:solidFill>
                  <a:schemeClr val="accent2"/>
                </a:solidFill>
              </a:rPr>
              <a:t>6,9</a:t>
            </a:r>
            <a:r>
              <a:rPr lang="ru-RU" sz="900" dirty="0" smtClean="0">
                <a:solidFill>
                  <a:schemeClr val="accent2"/>
                </a:solidFill>
              </a:rPr>
              <a:t> </a:t>
            </a:r>
            <a:r>
              <a:rPr lang="ru-RU" sz="900" dirty="0">
                <a:solidFill>
                  <a:schemeClr val="accent2"/>
                </a:solidFill>
              </a:rPr>
              <a:t>тыс. человек</a:t>
            </a: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6468467" y="1425573"/>
            <a:ext cx="2592387" cy="2205037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80975" algn="ctr"/>
            <a:r>
              <a:rPr lang="ru-RU" sz="1000" i="1" u="sng" dirty="0">
                <a:solidFill>
                  <a:srgbClr val="C0504D"/>
                </a:solidFill>
              </a:rPr>
              <a:t>Запорожская АЭС</a:t>
            </a:r>
          </a:p>
          <a:p>
            <a:pPr indent="180975"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Начало строительства -</a:t>
            </a:r>
            <a:r>
              <a:rPr lang="ru-RU" sz="900" dirty="0">
                <a:solidFill>
                  <a:schemeClr val="accent2"/>
                </a:solidFill>
              </a:rPr>
              <a:t> 1979</a:t>
            </a:r>
            <a:r>
              <a:rPr lang="ru-RU" sz="900" dirty="0">
                <a:solidFill>
                  <a:srgbClr val="5C2C8C"/>
                </a:solidFill>
              </a:rPr>
              <a:t> г.</a:t>
            </a:r>
          </a:p>
          <a:p>
            <a:pPr indent="180975"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Установленная мощность – </a:t>
            </a:r>
          </a:p>
          <a:p>
            <a:pPr indent="180975"/>
            <a:r>
              <a:rPr lang="ru-RU" sz="900" dirty="0">
                <a:solidFill>
                  <a:schemeClr val="accent2"/>
                </a:solidFill>
              </a:rPr>
              <a:t>6 000</a:t>
            </a:r>
            <a:r>
              <a:rPr lang="ru-RU" sz="900" dirty="0">
                <a:solidFill>
                  <a:srgbClr val="5C2C8C"/>
                </a:solidFill>
              </a:rPr>
              <a:t> МВт (6 </a:t>
            </a:r>
            <a:r>
              <a:rPr lang="ru-RU" sz="900" dirty="0" err="1">
                <a:solidFill>
                  <a:srgbClr val="5C2C8C"/>
                </a:solidFill>
              </a:rPr>
              <a:t>бл</a:t>
            </a:r>
            <a:r>
              <a:rPr lang="ru-RU" sz="900" dirty="0">
                <a:solidFill>
                  <a:srgbClr val="5C2C8C"/>
                </a:solidFill>
              </a:rPr>
              <a:t>. ВВЭР-1000)</a:t>
            </a:r>
          </a:p>
          <a:p>
            <a:pPr indent="180975">
              <a:buFontTx/>
              <a:buChar char="•"/>
            </a:pPr>
            <a:r>
              <a:rPr lang="ru-RU" sz="900" dirty="0">
                <a:solidFill>
                  <a:srgbClr val="5C2C8C"/>
                </a:solidFill>
              </a:rPr>
              <a:t>Произведено  за 2014 г.</a:t>
            </a:r>
            <a:r>
              <a:rPr lang="ru-RU" sz="900" dirty="0">
                <a:solidFill>
                  <a:schemeClr val="accent2"/>
                </a:solidFill>
              </a:rPr>
              <a:t> </a:t>
            </a:r>
          </a:p>
          <a:p>
            <a:pPr indent="180975"/>
            <a:r>
              <a:rPr lang="ru-RU" sz="900" dirty="0">
                <a:solidFill>
                  <a:schemeClr val="accent2"/>
                </a:solidFill>
              </a:rPr>
              <a:t>39,6</a:t>
            </a:r>
            <a:r>
              <a:rPr lang="ru-RU" sz="900" dirty="0">
                <a:solidFill>
                  <a:srgbClr val="5C2C8C"/>
                </a:solidFill>
              </a:rPr>
              <a:t> млрд квтч э/э </a:t>
            </a:r>
            <a:endParaRPr lang="en-US" sz="900" dirty="0" smtClean="0">
              <a:solidFill>
                <a:srgbClr val="5C2C8C"/>
              </a:solidFill>
            </a:endParaRPr>
          </a:p>
          <a:p>
            <a:r>
              <a:rPr lang="ru-RU" sz="900" dirty="0" smtClean="0">
                <a:solidFill>
                  <a:srgbClr val="5C2C8C"/>
                </a:solidFill>
              </a:rPr>
              <a:t>(</a:t>
            </a:r>
            <a:r>
              <a:rPr lang="ru-RU" sz="900" dirty="0">
                <a:solidFill>
                  <a:schemeClr val="accent2"/>
                </a:solidFill>
              </a:rPr>
              <a:t>45%</a:t>
            </a:r>
            <a:r>
              <a:rPr lang="ru-RU" sz="900" dirty="0">
                <a:solidFill>
                  <a:srgbClr val="5C2C8C"/>
                </a:solidFill>
              </a:rPr>
              <a:t> от  общего производства э/э </a:t>
            </a:r>
            <a:endParaRPr lang="en-US" sz="900" dirty="0" smtClean="0">
              <a:solidFill>
                <a:srgbClr val="5C2C8C"/>
              </a:solidFill>
            </a:endParaRPr>
          </a:p>
          <a:p>
            <a:r>
              <a:rPr lang="ru-RU" sz="900" dirty="0" smtClean="0">
                <a:solidFill>
                  <a:srgbClr val="5C2C8C"/>
                </a:solidFill>
              </a:rPr>
              <a:t>ГП </a:t>
            </a:r>
            <a:r>
              <a:rPr lang="ru-RU" sz="900" dirty="0">
                <a:solidFill>
                  <a:srgbClr val="5C2C8C"/>
                </a:solidFill>
              </a:rPr>
              <a:t>“НАЭК “</a:t>
            </a:r>
            <a:r>
              <a:rPr lang="ru-RU" sz="900" dirty="0" err="1">
                <a:solidFill>
                  <a:srgbClr val="5C2C8C"/>
                </a:solidFill>
              </a:rPr>
              <a:t>Энергоатом</a:t>
            </a:r>
            <a:r>
              <a:rPr lang="ru-RU" sz="900" dirty="0">
                <a:solidFill>
                  <a:srgbClr val="5C2C8C"/>
                </a:solidFill>
              </a:rPr>
              <a:t>”)</a:t>
            </a:r>
          </a:p>
          <a:p>
            <a:pPr indent="180975">
              <a:buFontTx/>
              <a:buChar char="•"/>
            </a:pPr>
            <a:r>
              <a:rPr lang="ru-RU" sz="900" dirty="0" smtClean="0">
                <a:solidFill>
                  <a:srgbClr val="5C2C8C"/>
                </a:solidFill>
              </a:rPr>
              <a:t>Численность </a:t>
            </a:r>
            <a:r>
              <a:rPr lang="ru-RU" sz="900" dirty="0">
                <a:solidFill>
                  <a:srgbClr val="5C2C8C"/>
                </a:solidFill>
              </a:rPr>
              <a:t>– </a:t>
            </a:r>
            <a:r>
              <a:rPr lang="ru-RU" sz="900" dirty="0" smtClean="0">
                <a:solidFill>
                  <a:schemeClr val="accent2"/>
                </a:solidFill>
              </a:rPr>
              <a:t>11,2 </a:t>
            </a:r>
            <a:r>
              <a:rPr lang="ru-RU" sz="900" dirty="0">
                <a:solidFill>
                  <a:schemeClr val="accent2"/>
                </a:solidFill>
              </a:rPr>
              <a:t>тыс. человек</a:t>
            </a:r>
            <a:endParaRPr lang="uk-UA" sz="900" dirty="0">
              <a:solidFill>
                <a:schemeClr val="accent2"/>
              </a:solidFill>
            </a:endParaRPr>
          </a:p>
        </p:txBody>
      </p:sp>
      <p:sp>
        <p:nvSpPr>
          <p:cNvPr id="16399" name="Text Box 144"/>
          <p:cNvSpPr txBox="1">
            <a:spLocks noChangeArrowheads="1"/>
          </p:cNvSpPr>
          <p:nvPr/>
        </p:nvSpPr>
        <p:spPr bwMode="auto">
          <a:xfrm>
            <a:off x="84668" y="5766924"/>
            <a:ext cx="5711468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ct val="45000"/>
              </a:spcBef>
              <a:tabLst>
                <a:tab pos="541338" algn="l"/>
              </a:tabLst>
            </a:pPr>
            <a:r>
              <a:rPr lang="ru-RU" altLang="ru-RU" b="1" dirty="0">
                <a:latin typeface="Calibri" pitchFamily="34" charset="0"/>
              </a:rPr>
              <a:t>ГП «НАЭК «</a:t>
            </a:r>
            <a:r>
              <a:rPr lang="ru-RU" altLang="ru-RU" b="1" dirty="0" err="1">
                <a:latin typeface="Calibri" pitchFamily="34" charset="0"/>
              </a:rPr>
              <a:t>Энергоатом</a:t>
            </a:r>
            <a:r>
              <a:rPr lang="ru-RU" altLang="ru-RU" b="1" dirty="0">
                <a:latin typeface="Calibri" pitchFamily="34" charset="0"/>
              </a:rPr>
              <a:t>» создано </a:t>
            </a:r>
            <a:r>
              <a:rPr lang="ru-RU" altLang="ru-RU" b="1" dirty="0">
                <a:solidFill>
                  <a:srgbClr val="0070C0"/>
                </a:solidFill>
                <a:latin typeface="Calibri" pitchFamily="34" charset="0"/>
              </a:rPr>
              <a:t>17 октября 1996 </a:t>
            </a:r>
            <a:r>
              <a:rPr lang="ru-RU" altLang="ru-RU" b="1" dirty="0" smtClean="0">
                <a:solidFill>
                  <a:srgbClr val="0070C0"/>
                </a:solidFill>
                <a:latin typeface="Calibri" pitchFamily="34" charset="0"/>
              </a:rPr>
              <a:t>года, </a:t>
            </a:r>
            <a:r>
              <a:rPr lang="ru-RU" altLang="ru-RU" b="1" dirty="0">
                <a:latin typeface="Calibri" pitchFamily="34" charset="0"/>
              </a:rPr>
              <a:t>на него возложены функции эксплуатирующей </a:t>
            </a:r>
            <a:r>
              <a:rPr lang="ru-RU" altLang="ru-RU" b="1" dirty="0" smtClean="0">
                <a:latin typeface="Calibri" pitchFamily="34" charset="0"/>
              </a:rPr>
              <a:t>организации</a:t>
            </a:r>
            <a:endParaRPr lang="uk-UA" altLang="ru-RU" b="1" dirty="0">
              <a:latin typeface="Calibri" pitchFamily="34" charset="0"/>
            </a:endParaRPr>
          </a:p>
        </p:txBody>
      </p:sp>
      <p:sp>
        <p:nvSpPr>
          <p:cNvPr id="16400" name="Прямоугольник 17"/>
          <p:cNvSpPr>
            <a:spLocks noChangeArrowheads="1"/>
          </p:cNvSpPr>
          <p:nvPr/>
        </p:nvSpPr>
        <p:spPr bwMode="auto">
          <a:xfrm>
            <a:off x="2843808" y="1052736"/>
            <a:ext cx="5472112" cy="6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altLang="ru-RU" sz="2000" b="1" dirty="0">
                <a:solidFill>
                  <a:srgbClr val="000000"/>
                </a:solidFill>
                <a:latin typeface="Calibri" pitchFamily="34" charset="0"/>
              </a:rPr>
              <a:t>«</a:t>
            </a: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</a:rPr>
              <a:t>Э</a:t>
            </a:r>
            <a:r>
              <a:rPr lang="uk-UA" altLang="ru-RU" sz="2000" b="1" dirty="0" err="1">
                <a:solidFill>
                  <a:srgbClr val="000000"/>
                </a:solidFill>
                <a:latin typeface="Calibri" pitchFamily="34" charset="0"/>
              </a:rPr>
              <a:t>нергоатом</a:t>
            </a:r>
            <a:r>
              <a:rPr lang="uk-UA" altLang="ru-RU" sz="2000" b="1" dirty="0">
                <a:solidFill>
                  <a:srgbClr val="000000"/>
                </a:solidFill>
                <a:latin typeface="Calibri" pitchFamily="34" charset="0"/>
              </a:rPr>
              <a:t>» </a:t>
            </a: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</a:rPr>
              <a:t>обеспечивает </a:t>
            </a:r>
            <a:r>
              <a:rPr lang="en-US" altLang="ru-RU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uk-UA" altLang="ru-RU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uk-UA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57</a:t>
            </a:r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</a:rPr>
              <a:t>%</a:t>
            </a:r>
            <a:r>
              <a:rPr lang="ru-RU" altLang="ru-RU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</a:rPr>
              <a:t>потребности Украины в электроэнергии</a:t>
            </a:r>
            <a:endParaRPr lang="uk-UA" altLang="ru-RU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4669" y="328756"/>
            <a:ext cx="905933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Атомная энергетика Украины</a:t>
            </a:r>
            <a:endParaRPr lang="ru-RU" sz="20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2057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Выноска 3 49"/>
          <p:cNvSpPr/>
          <p:nvPr/>
        </p:nvSpPr>
        <p:spPr>
          <a:xfrm>
            <a:off x="7829690" y="1532005"/>
            <a:ext cx="1081376" cy="516296"/>
          </a:xfrm>
          <a:prstGeom prst="borderCallout3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 3 27"/>
          <p:cNvSpPr/>
          <p:nvPr/>
        </p:nvSpPr>
        <p:spPr>
          <a:xfrm>
            <a:off x="517750" y="1527535"/>
            <a:ext cx="1081376" cy="516296"/>
          </a:xfrm>
          <a:prstGeom prst="borderCallout3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3639" y="16010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2015 </a:t>
            </a:r>
            <a:r>
              <a:rPr lang="uk-UA" dirty="0" err="1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Выноска 3 37"/>
          <p:cNvSpPr/>
          <p:nvPr/>
        </p:nvSpPr>
        <p:spPr>
          <a:xfrm>
            <a:off x="4266444" y="1527535"/>
            <a:ext cx="1081376" cy="516296"/>
          </a:xfrm>
          <a:prstGeom prst="borderCallout3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66444" y="16010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2017 </a:t>
            </a:r>
            <a:r>
              <a:rPr lang="uk-UA" dirty="0" err="1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Выноска 3 40"/>
          <p:cNvSpPr/>
          <p:nvPr/>
        </p:nvSpPr>
        <p:spPr>
          <a:xfrm>
            <a:off x="6088822" y="1527955"/>
            <a:ext cx="1081376" cy="516296"/>
          </a:xfrm>
          <a:prstGeom prst="borderCallout3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 descr="I:\DiaTransfer\develop\ОД -85 про фото\2014 рік\ЗАЕС\серпень_оборудование ОРУ_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" y="2136048"/>
            <a:ext cx="1789470" cy="12561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6" name="Выноска 3 45"/>
          <p:cNvSpPr/>
          <p:nvPr/>
        </p:nvSpPr>
        <p:spPr>
          <a:xfrm>
            <a:off x="2276179" y="1529480"/>
            <a:ext cx="1081376" cy="516296"/>
          </a:xfrm>
          <a:prstGeom prst="borderCallout3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361812" y="1590250"/>
            <a:ext cx="108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2016 </a:t>
            </a:r>
            <a:r>
              <a:rPr lang="uk-UA" dirty="0" err="1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11018" y="4558600"/>
            <a:ext cx="1364850" cy="9732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рямоугольник 24"/>
          <p:cNvSpPr/>
          <p:nvPr/>
        </p:nvSpPr>
        <p:spPr>
          <a:xfrm>
            <a:off x="4219214" y="4652491"/>
            <a:ext cx="1441441" cy="17595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171450" indent="-171450" algn="just" defTabSz="533400">
              <a:lnSpc>
                <a:spcPct val="90000"/>
              </a:lnSpc>
              <a:spcBef>
                <a:spcPts val="600"/>
              </a:spcBef>
              <a:buClr>
                <a:srgbClr val="005A9E"/>
              </a:buClr>
              <a:buFont typeface="Wingdings" panose="05000000000000000000" pitchFamily="2" charset="2"/>
              <a:buChar char="§"/>
            </a:pPr>
            <a:r>
              <a:rPr lang="uk-UA" sz="1200" b="1" dirty="0" smtClean="0">
                <a:solidFill>
                  <a:srgbClr val="002060"/>
                </a:solidFill>
              </a:rPr>
              <a:t>ДОСТРОЙКА ТГАЭС (Г</a:t>
            </a:r>
            <a:r>
              <a:rPr lang="en-US" sz="1200" b="1" dirty="0" smtClean="0">
                <a:solidFill>
                  <a:srgbClr val="002060"/>
                </a:solidFill>
              </a:rPr>
              <a:t>/</a:t>
            </a:r>
            <a:r>
              <a:rPr lang="ru-RU" sz="1200" b="1" dirty="0" smtClean="0">
                <a:solidFill>
                  <a:srgbClr val="002060"/>
                </a:solidFill>
              </a:rPr>
              <a:t>А №3)</a:t>
            </a:r>
          </a:p>
          <a:p>
            <a:pPr marL="171450" indent="-171450" algn="just" defTabSz="533400">
              <a:lnSpc>
                <a:spcPct val="90000"/>
              </a:lnSpc>
              <a:spcBef>
                <a:spcPts val="600"/>
              </a:spcBef>
              <a:buClr>
                <a:srgbClr val="005A9E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</a:rPr>
              <a:t>ЭНЕРГЕТИЧЕСКИЙМО</a:t>
            </a:r>
            <a:r>
              <a:rPr lang="uk-UA" sz="1200" b="1" dirty="0" smtClean="0">
                <a:solidFill>
                  <a:srgbClr val="002060"/>
                </a:solidFill>
              </a:rPr>
              <a:t>СТ «УКРАИНА-ЕВРОПЕЙСКИЙ СОЮЗ»</a:t>
            </a:r>
            <a:endParaRPr lang="uk-UA" sz="1200" b="1" dirty="0">
              <a:solidFill>
                <a:srgbClr val="002060"/>
              </a:solidFill>
            </a:endParaRPr>
          </a:p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5A9E"/>
              </a:buClr>
              <a:buFont typeface="Wingdings" panose="05000000000000000000" pitchFamily="2" charset="2"/>
              <a:buChar char="§"/>
            </a:pPr>
            <a:endParaRPr lang="ru-RU" sz="1200" b="1" kern="1200" dirty="0" smtClean="0">
              <a:solidFill>
                <a:srgbClr val="002060"/>
              </a:solidFill>
            </a:endParaRP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5A9E"/>
              </a:buClr>
              <a:buFont typeface="Wingdings" panose="05000000000000000000" pitchFamily="2" charset="2"/>
              <a:buChar char="§"/>
            </a:pPr>
            <a:endParaRPr lang="ru-RU" sz="1200" b="1" kern="1200" dirty="0" smtClean="0">
              <a:solidFill>
                <a:srgbClr val="C00000"/>
              </a:solidFill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kern="12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91999" y="3690526"/>
            <a:ext cx="2220264" cy="7171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6088822" y="161308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2017 </a:t>
            </a:r>
            <a:r>
              <a:rPr lang="uk-UA" dirty="0" err="1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3153" y="4172063"/>
            <a:ext cx="1778722" cy="1983095"/>
            <a:chOff x="0" y="0"/>
            <a:chExt cx="1778722" cy="198309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719281" cy="15070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1833" y="476044"/>
              <a:ext cx="1746889" cy="1507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85725" lvl="0" indent="-85725" algn="l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5A9E"/>
                </a:buClr>
                <a:buFont typeface="Wingdings" panose="05000000000000000000" pitchFamily="2" charset="2"/>
                <a:buChar char="§"/>
              </a:pPr>
              <a:r>
                <a:rPr lang="ru-RU" sz="1200" b="1" kern="1200" dirty="0" smtClean="0">
                  <a:solidFill>
                    <a:srgbClr val="002060"/>
                  </a:solidFill>
                </a:rPr>
                <a:t>РЕКОНСТРУКЦ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И</a:t>
              </a:r>
              <a:r>
                <a:rPr lang="ru-RU" sz="1200" b="1" kern="1200" dirty="0" smtClean="0">
                  <a:solidFill>
                    <a:srgbClr val="002060"/>
                  </a:solidFill>
                </a:rPr>
                <a:t>Я</a:t>
              </a:r>
            </a:p>
            <a:p>
              <a:pPr marL="85725" lvl="0" indent="-85725" algn="l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5A9E"/>
                </a:buClr>
              </a:pPr>
              <a:r>
                <a:rPr lang="ru-RU" sz="1200" b="1" kern="1200" dirty="0" smtClean="0">
                  <a:solidFill>
                    <a:srgbClr val="002060"/>
                  </a:solidFill>
                </a:rPr>
                <a:t>	</a:t>
              </a:r>
              <a:r>
                <a:rPr lang="ru-RU" sz="1200" b="1" dirty="0" smtClean="0">
                  <a:solidFill>
                    <a:srgbClr val="002060"/>
                  </a:solidFill>
                </a:rPr>
                <a:t>ОТКРЫТЫХ</a:t>
              </a:r>
              <a:r>
                <a:rPr lang="ru-RU" sz="1200" b="1" kern="1200" dirty="0" smtClean="0">
                  <a:solidFill>
                    <a:srgbClr val="002060"/>
                  </a:solidFill>
                </a:rPr>
                <a:t> РАСПРЕДЕЛИТЕЛЬНЫХ СООРУЖЕНИЙ 750 КВ</a:t>
              </a:r>
            </a:p>
            <a:p>
              <a:pPr marL="85725" lvl="0" indent="-85725" algn="l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5A9E"/>
                </a:buClr>
              </a:pPr>
              <a:r>
                <a:rPr lang="ru-RU" sz="1200" b="1" kern="1200" dirty="0" smtClean="0">
                  <a:solidFill>
                    <a:srgbClr val="002060"/>
                  </a:solidFill>
                </a:rPr>
                <a:t>	ХМЕЛЬНИЦКОЙ АЭС </a:t>
              </a:r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5A9E"/>
                </a:buClr>
                <a:buFont typeface="Wingdings" panose="05000000000000000000" pitchFamily="2" charset="2"/>
                <a:buChar char="§"/>
              </a:pPr>
              <a:endParaRPr lang="uk-UA" sz="1200" b="1" kern="1200" dirty="0" smtClean="0">
                <a:solidFill>
                  <a:srgbClr val="002060"/>
                </a:solidFill>
              </a:endParaRPr>
            </a:p>
            <a:p>
              <a:pPr marL="85725" lvl="0" indent="-85725" defTabSz="533400">
                <a:lnSpc>
                  <a:spcPct val="90000"/>
                </a:lnSpc>
                <a:spcBef>
                  <a:spcPct val="0"/>
                </a:spcBef>
                <a:buClr>
                  <a:srgbClr val="005A9E"/>
                </a:buClr>
                <a:buFont typeface="Wingdings" panose="05000000000000000000" pitchFamily="2" charset="2"/>
                <a:buChar char="§"/>
              </a:pPr>
              <a:r>
                <a:rPr lang="ru-RU" sz="1200" b="1" dirty="0" smtClean="0">
                  <a:solidFill>
                    <a:srgbClr val="002060"/>
                  </a:solidFill>
                </a:rPr>
                <a:t>РЕКОНСТРУКЦИЯ</a:t>
              </a:r>
              <a:endParaRPr lang="ru-RU" sz="1200" b="1" dirty="0">
                <a:solidFill>
                  <a:srgbClr val="002060"/>
                </a:solidFill>
              </a:endParaRPr>
            </a:p>
            <a:p>
              <a:pPr marL="85725" lvl="0" indent="-85725" defTabSz="533400">
                <a:lnSpc>
                  <a:spcPct val="90000"/>
                </a:lnSpc>
                <a:spcBef>
                  <a:spcPct val="0"/>
                </a:spcBef>
                <a:buClr>
                  <a:srgbClr val="005A9E"/>
                </a:buClr>
              </a:pPr>
              <a:r>
                <a:rPr lang="ru-RU" sz="1200" b="1" dirty="0" smtClean="0">
                  <a:solidFill>
                    <a:srgbClr val="002060"/>
                  </a:solidFill>
                </a:rPr>
                <a:t>	ОТКРЫТЫХ РАСПРЕДЕЛИТЕЛЬНЫХ УСТРОЙСТВ 750 </a:t>
              </a:r>
              <a:r>
                <a:rPr lang="ru-RU" sz="1200" b="1" dirty="0" err="1">
                  <a:solidFill>
                    <a:srgbClr val="002060"/>
                  </a:solidFill>
                </a:rPr>
                <a:t>кВ</a:t>
              </a:r>
              <a:endParaRPr lang="ru-RU" sz="1200" b="1" dirty="0">
                <a:solidFill>
                  <a:srgbClr val="002060"/>
                </a:solidFill>
              </a:endParaRPr>
            </a:p>
            <a:p>
              <a:pPr marL="85725" lvl="0" indent="-85725" defTabSz="533400">
                <a:lnSpc>
                  <a:spcPct val="90000"/>
                </a:lnSpc>
                <a:spcBef>
                  <a:spcPct val="0"/>
                </a:spcBef>
                <a:buClr>
                  <a:srgbClr val="005A9E"/>
                </a:buClr>
              </a:pPr>
              <a:r>
                <a:rPr lang="ru-RU" sz="1200" b="1" dirty="0" smtClean="0">
                  <a:solidFill>
                    <a:srgbClr val="002060"/>
                  </a:solidFill>
                </a:rPr>
                <a:t>	РИВНЕНСКОЙ АЭС</a:t>
              </a:r>
              <a:endParaRPr lang="ru-RU" sz="1200" b="1" dirty="0">
                <a:solidFill>
                  <a:srgbClr val="002060"/>
                </a:solidFill>
              </a:endParaRP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5A9E"/>
                </a:buClr>
              </a:pPr>
              <a:endParaRPr lang="uk-UA" sz="1200" b="1" kern="1200" dirty="0" smtClean="0">
                <a:solidFill>
                  <a:srgbClr val="002060"/>
                </a:solidFill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3" y="3266158"/>
            <a:ext cx="1699554" cy="114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94" y="2232431"/>
            <a:ext cx="1844549" cy="120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49"/>
          <p:cNvSpPr>
            <a:spLocks noChangeArrowheads="1"/>
          </p:cNvSpPr>
          <p:nvPr/>
        </p:nvSpPr>
        <p:spPr bwMode="auto">
          <a:xfrm>
            <a:off x="204986" y="119334"/>
            <a:ext cx="870608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0144" eaLnBrk="1" hangingPunct="1">
              <a:lnSpc>
                <a:spcPct val="85000"/>
              </a:lnSpc>
              <a:spcBef>
                <a:spcPts val="0"/>
              </a:spcBef>
              <a:buNone/>
              <a:defRPr/>
            </a:pPr>
            <a:r>
              <a:rPr lang="ru-RU" altLang="ko-KR" sz="2800" dirty="0" smtClean="0">
                <a:solidFill>
                  <a:schemeClr val="bg1"/>
                </a:solidFill>
                <a:latin typeface="+mj-lt"/>
                <a:ea typeface="+mj-ea"/>
                <a:cs typeface="Tahoma" pitchFamily="34" charset="0"/>
              </a:rPr>
              <a:t>Карта реализации инвестиционных </a:t>
            </a:r>
          </a:p>
          <a:p>
            <a:pPr algn="ctr" defTabSz="910144" eaLnBrk="1" hangingPunct="1">
              <a:lnSpc>
                <a:spcPct val="85000"/>
              </a:lnSpc>
              <a:spcBef>
                <a:spcPts val="0"/>
              </a:spcBef>
              <a:buNone/>
              <a:defRPr/>
            </a:pPr>
            <a:r>
              <a:rPr lang="ru-RU" altLang="ko-KR" sz="2800" dirty="0" smtClean="0">
                <a:solidFill>
                  <a:schemeClr val="bg1"/>
                </a:solidFill>
                <a:latin typeface="+mj-lt"/>
                <a:ea typeface="+mj-ea"/>
                <a:cs typeface="Tahoma" pitchFamily="34" charset="0"/>
              </a:rPr>
              <a:t> проектов в 2015-2018 годах</a:t>
            </a:r>
            <a:endParaRPr lang="ru-RU" altLang="ko-KR" sz="2800" dirty="0">
              <a:solidFill>
                <a:schemeClr val="bg1"/>
              </a:solidFill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6892" y="3598827"/>
            <a:ext cx="179603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5A9E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</a:rPr>
              <a:t>РЕКОНСТРУКЦИЯ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СИСТЕМЫ            ТЕХНИЧЕСКОГО ВОДОСНАБЖЕНИЯ</a:t>
            </a:r>
            <a:endParaRPr lang="ru-RU" sz="1200" b="1" dirty="0">
              <a:solidFill>
                <a:srgbClr val="002060"/>
              </a:solidFill>
            </a:endParaRPr>
          </a:p>
          <a:p>
            <a:pPr marL="173038" lvl="0" algn="just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5A9E"/>
              </a:buClr>
            </a:pPr>
            <a:r>
              <a:rPr lang="ru-RU" sz="1200" b="1" dirty="0" smtClean="0">
                <a:solidFill>
                  <a:srgbClr val="002060"/>
                </a:solidFill>
              </a:rPr>
              <a:t>ЮЖНО-УКРАИНСКОЙ АЭС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37924" y="16422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4183207" y="3362697"/>
            <a:ext cx="1647947" cy="1124290"/>
            <a:chOff x="2469513" y="5706501"/>
            <a:chExt cx="1818091" cy="1208884"/>
          </a:xfrm>
        </p:grpSpPr>
        <p:pic>
          <p:nvPicPr>
            <p:cNvPr id="52" name="Picture 2" descr="E:\Загрузки\big-48-921-____3171_462x232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97262" y="6016339"/>
              <a:ext cx="1790342" cy="8990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3" name="Скругленный прямоугольник 52"/>
            <p:cNvSpPr/>
            <p:nvPr/>
          </p:nvSpPr>
          <p:spPr>
            <a:xfrm>
              <a:off x="2469513" y="5706501"/>
              <a:ext cx="1778496" cy="5040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Энергетический мост «Украина-Европейский  союз» </a:t>
              </a:r>
              <a:endParaRPr kumimoji="0" lang="ru-RU" sz="10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951875" y="4652491"/>
            <a:ext cx="2116069" cy="17253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171450" indent="-171450" algn="just" defTabSz="533400">
              <a:lnSpc>
                <a:spcPct val="90000"/>
              </a:lnSpc>
              <a:spcBef>
                <a:spcPts val="600"/>
              </a:spcBef>
              <a:buClr>
                <a:srgbClr val="005A9E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2060"/>
                </a:solidFill>
              </a:rPr>
              <a:t>РАСШИРЕНИЕ </a:t>
            </a:r>
            <a:r>
              <a:rPr lang="ru-RU" sz="1200" b="1" dirty="0" smtClean="0">
                <a:solidFill>
                  <a:srgbClr val="002060"/>
                </a:solidFill>
              </a:rPr>
              <a:t>ОРУ-750 к</a:t>
            </a:r>
            <a:r>
              <a:rPr lang="uk-UA" sz="1200" b="1" dirty="0" smtClean="0">
                <a:solidFill>
                  <a:srgbClr val="002060"/>
                </a:solidFill>
              </a:rPr>
              <a:t>В </a:t>
            </a:r>
            <a:r>
              <a:rPr lang="ru-RU" sz="1200" b="1" dirty="0" smtClean="0">
                <a:solidFill>
                  <a:srgbClr val="002060"/>
                </a:solidFill>
              </a:rPr>
              <a:t>ДЛЯ </a:t>
            </a:r>
            <a:r>
              <a:rPr lang="uk-UA" sz="1200" b="1" dirty="0" smtClean="0">
                <a:solidFill>
                  <a:srgbClr val="002060"/>
                </a:solidFill>
              </a:rPr>
              <a:t>ПОДКЛЮЧЕНИЕ         ВЛ  </a:t>
            </a:r>
            <a:r>
              <a:rPr lang="uk-UA" sz="1200" b="1" dirty="0">
                <a:solidFill>
                  <a:srgbClr val="002060"/>
                </a:solidFill>
              </a:rPr>
              <a:t>750 </a:t>
            </a:r>
            <a:r>
              <a:rPr lang="uk-UA" sz="1200" b="1" dirty="0" smtClean="0">
                <a:solidFill>
                  <a:srgbClr val="002060"/>
                </a:solidFill>
              </a:rPr>
              <a:t>кВ «</a:t>
            </a:r>
            <a:r>
              <a:rPr lang="uk-UA" sz="1200" b="1" dirty="0">
                <a:solidFill>
                  <a:srgbClr val="002060"/>
                </a:solidFill>
              </a:rPr>
              <a:t>ЗАПОРОЖСКАЯ АЭС </a:t>
            </a:r>
            <a:r>
              <a:rPr lang="uk-UA" sz="1200" b="1" dirty="0" smtClean="0">
                <a:solidFill>
                  <a:srgbClr val="002060"/>
                </a:solidFill>
              </a:rPr>
              <a:t>– КАХОВСКАЯ»</a:t>
            </a:r>
          </a:p>
          <a:p>
            <a:pPr marL="171450" indent="-171450" algn="just" defTabSz="533400">
              <a:lnSpc>
                <a:spcPct val="90000"/>
              </a:lnSpc>
              <a:spcBef>
                <a:spcPts val="600"/>
              </a:spcBef>
              <a:buClr>
                <a:srgbClr val="005A9E"/>
              </a:buClr>
              <a:buFont typeface="Wingdings" panose="05000000000000000000" pitchFamily="2" charset="2"/>
              <a:buChar char="§"/>
            </a:pPr>
            <a:endParaRPr lang="uk-UA" sz="1200" b="1" dirty="0">
              <a:solidFill>
                <a:srgbClr val="002060"/>
              </a:solidFill>
            </a:endParaRPr>
          </a:p>
          <a:p>
            <a:pPr marL="173038" lvl="0" indent="-173038" algn="just" defTabSz="533400">
              <a:spcAft>
                <a:spcPts val="0"/>
              </a:spcAft>
              <a:buClr>
                <a:srgbClr val="005A9E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</a:rPr>
              <a:t>ЗАПОРОЖСКАЯ  АЭС</a:t>
            </a:r>
          </a:p>
          <a:p>
            <a:pPr marL="173038" lvl="0" indent="-173038" algn="just" defTabSz="533400">
              <a:spcAft>
                <a:spcPts val="0"/>
              </a:spcAft>
              <a:buClr>
                <a:srgbClr val="005A9E"/>
              </a:buClr>
            </a:pPr>
            <a:r>
              <a:rPr lang="en-US" sz="1200" b="1" dirty="0" smtClean="0">
                <a:solidFill>
                  <a:srgbClr val="002060"/>
                </a:solidFill>
              </a:rPr>
              <a:t>      </a:t>
            </a:r>
            <a:r>
              <a:rPr lang="ru-RU" sz="1200" b="1" dirty="0" smtClean="0">
                <a:solidFill>
                  <a:srgbClr val="002060"/>
                </a:solidFill>
              </a:rPr>
              <a:t>УЧЕБНО-ТРЕНИРОВОЧНЫЙ ЦЕНТР.  КОРПУС  «</a:t>
            </a:r>
            <a:r>
              <a:rPr lang="ru-RU" sz="1200" b="1" dirty="0">
                <a:solidFill>
                  <a:srgbClr val="002060"/>
                </a:solidFill>
              </a:rPr>
              <a:t>Г»</a:t>
            </a: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5A9E"/>
              </a:buClr>
              <a:buFont typeface="Wingdings" panose="05000000000000000000" pitchFamily="2" charset="2"/>
              <a:buChar char="§"/>
            </a:pPr>
            <a:endParaRPr lang="uk-UA" sz="1200" b="1" kern="1200" dirty="0" smtClean="0">
              <a:solidFill>
                <a:srgbClr val="C00000"/>
              </a:solidFill>
            </a:endParaRP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5A9E"/>
              </a:buClr>
              <a:buFont typeface="Wingdings" panose="05000000000000000000" pitchFamily="2" charset="2"/>
              <a:buChar char="§"/>
            </a:pPr>
            <a:endParaRPr lang="uk-UA" sz="1200" b="1" kern="1200" dirty="0" smtClean="0">
              <a:solidFill>
                <a:srgbClr val="C00000"/>
              </a:solidFill>
            </a:endParaRPr>
          </a:p>
        </p:txBody>
      </p:sp>
      <p:pic>
        <p:nvPicPr>
          <p:cNvPr id="56" name="Picture 2" descr="C:\Users\sturlo\AppData\Local\Microsoft\Windows\Temporary Internet Files\Content.Outlook\4LUBMKG7\корпус Г+УТЦ - грудень 2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25" y="3249466"/>
            <a:ext cx="1888685" cy="126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www.sunpp.mk.ua/sites/default/files/styles/display/public/photoalbum/tashlykskaya-gaes/163.jpg?itok=7gJ8vpc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2534" y="2308197"/>
            <a:ext cx="1675697" cy="936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sturlo\AppData\Local\Microsoft\Windows\Temporary Internet Files\Content.Outlook\4LUBMKG7\випробування на КПРВ - грудень 20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8" y="2302921"/>
            <a:ext cx="1327404" cy="109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5770088" y="4558600"/>
            <a:ext cx="1686328" cy="19799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171450" indent="-171450" algn="just" defTabSz="533400">
              <a:lnSpc>
                <a:spcPct val="90000"/>
              </a:lnSpc>
              <a:spcBef>
                <a:spcPts val="600"/>
              </a:spcBef>
              <a:buClr>
                <a:srgbClr val="005A9E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</a:rPr>
              <a:t>СООРУЖЕНИЕ КОМПЛЕКСОВ ПО ПЕРЕРАБОТКЕ ТВЕРДЫХ РАДИОАКТИВНЫХ ОТХОДОВ </a:t>
            </a:r>
            <a:r>
              <a:rPr lang="ru-RU" sz="1000" b="1" dirty="0" smtClean="0">
                <a:solidFill>
                  <a:srgbClr val="002060"/>
                </a:solidFill>
              </a:rPr>
              <a:t>(РАЭС, ЗАЭС)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marL="171450" indent="-171450" algn="just" defTabSz="533400">
              <a:lnSpc>
                <a:spcPct val="90000"/>
              </a:lnSpc>
              <a:spcBef>
                <a:spcPts val="600"/>
              </a:spcBef>
              <a:buClr>
                <a:srgbClr val="005A9E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</a:rPr>
              <a:t>ПРОЕКТИРОВАНИЕ И СТРОИТЕЛЬСТВО ЦХОЯТ </a:t>
            </a:r>
            <a:r>
              <a:rPr lang="ru-RU" sz="1000" b="1" dirty="0" smtClean="0">
                <a:solidFill>
                  <a:srgbClr val="002060"/>
                </a:solidFill>
              </a:rPr>
              <a:t>(ПУСКОВОЙ КОМПЛЕКС)</a:t>
            </a:r>
            <a:endParaRPr lang="ru-RU" sz="1000" b="1" kern="1200" dirty="0" smtClean="0">
              <a:solidFill>
                <a:srgbClr val="002060"/>
              </a:solidFill>
            </a:endParaRP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5A9E"/>
              </a:buClr>
              <a:buFont typeface="Wingdings" panose="05000000000000000000" pitchFamily="2" charset="2"/>
              <a:buChar char="§"/>
            </a:pPr>
            <a:endParaRPr lang="ru-RU" sz="1200" b="1" kern="1200" dirty="0" smtClean="0">
              <a:solidFill>
                <a:srgbClr val="C00000"/>
              </a:solidFill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200" b="1" kern="1200" dirty="0">
              <a:solidFill>
                <a:srgbClr val="002060"/>
              </a:solidFill>
            </a:endParaRPr>
          </a:p>
        </p:txBody>
      </p:sp>
      <p:pic>
        <p:nvPicPr>
          <p:cNvPr id="60" name="Picture 2" descr="http://www.sunpp.mk.ua/sites/default/files/styles/display/public/photoalbum/yuzhno-ukrainskaya-aes/129.jpg?itok=Ma0ikoL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3737" y="2211715"/>
            <a:ext cx="1662348" cy="1247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84" y="3406250"/>
            <a:ext cx="1385720" cy="1192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30"/>
          <p:cNvSpPr txBox="1">
            <a:spLocks noChangeArrowheads="1"/>
          </p:cNvSpPr>
          <p:nvPr/>
        </p:nvSpPr>
        <p:spPr bwMode="auto">
          <a:xfrm>
            <a:off x="8773620" y="6654436"/>
            <a:ext cx="370380" cy="24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81" tIns="45443" rIns="90881" bIns="45443">
            <a:sp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Font typeface="Arial" charset="0"/>
              <a:buNone/>
              <a:defRPr sz="1300" b="1">
                <a:solidFill>
                  <a:srgbClr val="244D7E"/>
                </a:solidFill>
                <a:latin typeface="Calibri" pitchFamily="34" charset="0"/>
                <a:cs typeface="Calibri" panose="020F0502020204030204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sz="3100"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sz="2600"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sz="2200"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latin typeface="Calibri" pitchFamily="34" charset="0"/>
              </a:defRPr>
            </a:lvl9pPr>
          </a:lstStyle>
          <a:p>
            <a:fld id="{7F65EDFE-5FE1-4399-AA01-DCD05933B0CE}" type="slidenum">
              <a:rPr lang="uk-UA" altLang="ru-RU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uk-UA" altLang="ru-RU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8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62816" y="281646"/>
            <a:ext cx="8867926" cy="3240360"/>
          </a:xfrm>
          <a:prstGeom prst="rect">
            <a:avLst/>
          </a:prstGeom>
        </p:spPr>
        <p:txBody>
          <a:bodyPr vert="horz" lIns="91420" tIns="45711" rIns="91420" bIns="45711" rtlCol="0" anchor="ctr">
            <a:noAutofit/>
          </a:bodyPr>
          <a:lstStyle>
            <a:defPPr>
              <a:defRPr lang="uk-UA"/>
            </a:defPPr>
            <a:lvl1pPr algn="ctr">
              <a:lnSpc>
                <a:spcPts val="3000"/>
              </a:lnSpc>
              <a:spcBef>
                <a:spcPct val="0"/>
              </a:spcBef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ru-RU" altLang="uk-UA" b="1" dirty="0">
                <a:solidFill>
                  <a:srgbClr val="0070C0"/>
                </a:solidFill>
              </a:rPr>
              <a:t>Г</a:t>
            </a:r>
            <a:r>
              <a:rPr lang="ru-RU" altLang="uk-UA" b="1" dirty="0" smtClean="0">
                <a:solidFill>
                  <a:srgbClr val="0070C0"/>
                </a:solidFill>
              </a:rPr>
              <a:t>П «НАЭК </a:t>
            </a:r>
            <a:r>
              <a:rPr lang="uk-UA" altLang="uk-UA" b="1" dirty="0" smtClean="0">
                <a:solidFill>
                  <a:srgbClr val="0070C0"/>
                </a:solidFill>
              </a:rPr>
              <a:t>«ЭНЕРГОАТОМ»  </a:t>
            </a:r>
          </a:p>
          <a:p>
            <a:pPr marL="342829" indent="-342829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uk-UA" sz="2400" b="1" dirty="0">
                <a:solidFill>
                  <a:srgbClr val="0070C0"/>
                </a:solidFill>
                <a:latin typeface="+mn-lt"/>
              </a:rPr>
              <a:t>гарант безопасного использования атомного ресурса в Украине</a:t>
            </a:r>
            <a:endParaRPr lang="uk-UA" altLang="uk-UA" sz="2400" b="1" dirty="0">
              <a:solidFill>
                <a:srgbClr val="0070C0"/>
              </a:solidFill>
              <a:latin typeface="+mn-lt"/>
            </a:endParaRPr>
          </a:p>
          <a:p>
            <a:pPr marL="342829" indent="-342829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uk-UA" sz="2400" b="1" dirty="0">
                <a:solidFill>
                  <a:srgbClr val="0070C0"/>
                </a:solidFill>
                <a:latin typeface="+mn-lt"/>
              </a:rPr>
              <a:t>важный субъект рыночных отношений</a:t>
            </a:r>
            <a:endParaRPr lang="uk-UA" altLang="uk-UA" sz="2400" b="1" dirty="0">
              <a:solidFill>
                <a:srgbClr val="0070C0"/>
              </a:solidFill>
              <a:latin typeface="+mn-lt"/>
            </a:endParaRPr>
          </a:p>
          <a:p>
            <a:pPr marL="342829" indent="-342829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uk-UA" sz="2400" b="1" dirty="0">
                <a:solidFill>
                  <a:srgbClr val="0070C0"/>
                </a:solidFill>
                <a:latin typeface="+mn-lt"/>
              </a:rPr>
              <a:t>важная составляющая экономического, социального и геополитического развития Украины, которая обеспечивает ее энергетическую независимость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280" y="6732271"/>
            <a:ext cx="756580" cy="107583"/>
            <a:chOff x="831850" y="338138"/>
            <a:chExt cx="4643438" cy="638175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820150" y="6667503"/>
            <a:ext cx="323850" cy="24620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/>
            <a:fld id="{F27E5DBA-6C6B-48DB-87BD-F68E3C8A42B1}" type="slidenum">
              <a:rPr lang="uk-UA" sz="1000">
                <a:solidFill>
                  <a:schemeClr val="bg1"/>
                </a:solidFill>
              </a:rPr>
              <a:pPr algn="r"/>
              <a:t>21</a:t>
            </a:fld>
            <a:endParaRPr lang="uk-UA" sz="1000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759579" y="4017893"/>
            <a:ext cx="3583115" cy="520624"/>
            <a:chOff x="831850" y="338138"/>
            <a:chExt cx="4643438" cy="638175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0677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Прямая соединительная линия 125"/>
          <p:cNvCxnSpPr/>
          <p:nvPr/>
        </p:nvCxnSpPr>
        <p:spPr>
          <a:xfrm>
            <a:off x="75784" y="5916182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4" name="Группа 163"/>
          <p:cNvGrpSpPr/>
          <p:nvPr/>
        </p:nvGrpSpPr>
        <p:grpSpPr>
          <a:xfrm>
            <a:off x="1168802" y="3672930"/>
            <a:ext cx="384573" cy="931650"/>
            <a:chOff x="1136605" y="3705040"/>
            <a:chExt cx="405596" cy="948344"/>
          </a:xfrm>
        </p:grpSpPr>
        <p:cxnSp>
          <p:nvCxnSpPr>
            <p:cNvPr id="165" name="Прямая соединительная линия 164"/>
            <p:cNvCxnSpPr/>
            <p:nvPr/>
          </p:nvCxnSpPr>
          <p:spPr>
            <a:xfrm flipH="1" flipV="1">
              <a:off x="1379813" y="3705040"/>
              <a:ext cx="162388" cy="460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flipV="1">
              <a:off x="1542201" y="3728336"/>
              <a:ext cx="0" cy="91773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Прямая со стрелкой 166"/>
            <p:cNvCxnSpPr/>
            <p:nvPr/>
          </p:nvCxnSpPr>
          <p:spPr>
            <a:xfrm flipH="1" flipV="1">
              <a:off x="1136605" y="4648504"/>
              <a:ext cx="405596" cy="4880"/>
            </a:xfrm>
            <a:prstGeom prst="straightConnector1">
              <a:avLst/>
            </a:prstGeom>
            <a:ln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7" name="Прямая соединительная линия 106"/>
          <p:cNvCxnSpPr/>
          <p:nvPr/>
        </p:nvCxnSpPr>
        <p:spPr>
          <a:xfrm flipH="1">
            <a:off x="344677" y="3691522"/>
            <a:ext cx="23402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344677" y="3223246"/>
            <a:ext cx="23402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343672" y="2959012"/>
            <a:ext cx="1005" cy="7325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2360928" y="4940731"/>
            <a:ext cx="23402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2360928" y="4395666"/>
            <a:ext cx="23402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2351493" y="3896924"/>
            <a:ext cx="23402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2373699" y="3434824"/>
            <a:ext cx="23402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3050500" y="3422887"/>
            <a:ext cx="234024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408713" y="3413044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408714" y="2833164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8916935" y="3429000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8895257" y="4007561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8885732" y="6440433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8897373" y="5917715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8897372" y="5351960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8895257" y="4540471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8895257" y="4940731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5717660" y="4632752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5711613" y="4210484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5713839" y="3519831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5713839" y="2891972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7484797" y="3081998"/>
            <a:ext cx="0" cy="1412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72147" y="5470015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65250" y="5017069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75784" y="4604579"/>
            <a:ext cx="53577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75784" y="6387882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899592" y="1797940"/>
            <a:ext cx="0" cy="6775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80292" y="1797940"/>
            <a:ext cx="0" cy="458994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8479834" y="1824693"/>
            <a:ext cx="0" cy="2619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5228456" y="1824692"/>
            <a:ext cx="0" cy="1412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345076" y="1476778"/>
            <a:ext cx="19658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07149" y="260648"/>
            <a:ext cx="7056784" cy="420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210">
              <a:lnSpc>
                <a:spcPts val="2500"/>
              </a:lnSpc>
              <a:spcBef>
                <a:spcPct val="0"/>
              </a:spcBef>
            </a:pPr>
            <a:r>
              <a:rPr lang="uk-UA" sz="2800" dirty="0" err="1">
                <a:solidFill>
                  <a:prstClr val="white"/>
                </a:solidFill>
                <a:latin typeface="Century Gothic"/>
              </a:rPr>
              <a:t>Руководство</a:t>
            </a:r>
            <a:r>
              <a:rPr lang="uk-UA" sz="2800" dirty="0">
                <a:solidFill>
                  <a:prstClr val="white"/>
                </a:solidFill>
                <a:latin typeface="Century Gothic"/>
              </a:rPr>
              <a:t> ГП «НАЭК «</a:t>
            </a:r>
            <a:r>
              <a:rPr lang="uk-UA" sz="2800" dirty="0" err="1">
                <a:solidFill>
                  <a:prstClr val="white"/>
                </a:solidFill>
                <a:latin typeface="Century Gothic"/>
              </a:rPr>
              <a:t>Энергоатом</a:t>
            </a:r>
            <a:r>
              <a:rPr lang="uk-UA" sz="2800" dirty="0">
                <a:solidFill>
                  <a:prstClr val="white"/>
                </a:solidFill>
                <a:latin typeface="Century Gothic"/>
              </a:rPr>
              <a:t>»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67512" y="3190773"/>
            <a:ext cx="913606" cy="464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914210">
              <a:lnSpc>
                <a:spcPts val="800"/>
              </a:lnSpc>
            </a:pPr>
            <a:endParaRPr lang="uk-UA" sz="300" b="1" dirty="0">
              <a:solidFill>
                <a:prstClr val="black"/>
              </a:solidFill>
            </a:endParaRPr>
          </a:p>
          <a:p>
            <a:pPr algn="ctr" defTabSz="914210">
              <a:lnSpc>
                <a:spcPts val="700"/>
              </a:lnSpc>
            </a:pPr>
            <a:r>
              <a:rPr lang="uk-UA" sz="600" b="1" dirty="0">
                <a:solidFill>
                  <a:prstClr val="black"/>
                </a:solidFill>
              </a:rPr>
              <a:t>Дирекція з ремонту</a:t>
            </a:r>
          </a:p>
          <a:p>
            <a:pPr algn="ctr" defTabSz="914210">
              <a:lnSpc>
                <a:spcPts val="700"/>
              </a:lnSpc>
            </a:pPr>
            <a:r>
              <a:rPr lang="uk-UA" sz="600" b="1" i="1" dirty="0" err="1">
                <a:solidFill>
                  <a:prstClr val="black"/>
                </a:solidFill>
              </a:rPr>
              <a:t>Урбанський</a:t>
            </a:r>
            <a:r>
              <a:rPr lang="uk-UA" sz="600" b="1" i="1" dirty="0">
                <a:solidFill>
                  <a:prstClr val="black"/>
                </a:solidFill>
              </a:rPr>
              <a:t> В.В.</a:t>
            </a:r>
          </a:p>
          <a:p>
            <a:pPr algn="ctr" defTabSz="914210">
              <a:lnSpc>
                <a:spcPts val="600"/>
              </a:lnSpc>
            </a:pPr>
            <a:endParaRPr lang="uk-UA" sz="400" b="1" i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87361" y="3716728"/>
            <a:ext cx="1069512" cy="502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914210">
              <a:lnSpc>
                <a:spcPts val="800"/>
              </a:lnSpc>
            </a:pPr>
            <a:r>
              <a:rPr lang="uk-UA" sz="800" b="1" dirty="0">
                <a:solidFill>
                  <a:prstClr val="black"/>
                </a:solidFill>
              </a:rPr>
              <a:t>ОП «</a:t>
            </a:r>
            <a:r>
              <a:rPr lang="uk-UA" sz="800" b="1" dirty="0" err="1">
                <a:solidFill>
                  <a:prstClr val="black"/>
                </a:solidFill>
              </a:rPr>
              <a:t>Научно-технический</a:t>
            </a:r>
            <a:r>
              <a:rPr lang="uk-UA" sz="800" b="1" dirty="0">
                <a:solidFill>
                  <a:prstClr val="black"/>
                </a:solidFill>
              </a:rPr>
              <a:t> центр»</a:t>
            </a:r>
          </a:p>
          <a:p>
            <a:pPr algn="ctr" defTabSz="914210">
              <a:lnSpc>
                <a:spcPts val="800"/>
              </a:lnSpc>
            </a:pPr>
            <a:r>
              <a:rPr lang="uk-UA" sz="800" b="1" i="1" dirty="0">
                <a:solidFill>
                  <a:prstClr val="black"/>
                </a:solidFill>
              </a:rPr>
              <a:t> </a:t>
            </a:r>
            <a:r>
              <a:rPr lang="uk-UA" sz="800" b="1" i="1" dirty="0" err="1">
                <a:solidFill>
                  <a:prstClr val="black"/>
                </a:solidFill>
              </a:rPr>
              <a:t>Власенко</a:t>
            </a:r>
            <a:r>
              <a:rPr lang="uk-UA" sz="800" b="1" i="1" dirty="0">
                <a:solidFill>
                  <a:prstClr val="black"/>
                </a:solidFill>
              </a:rPr>
              <a:t> Н.И.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82128" y="2570404"/>
            <a:ext cx="879898" cy="61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0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37052" y="1170445"/>
            <a:ext cx="8778177" cy="5534606"/>
            <a:chOff x="237052" y="1170445"/>
            <a:chExt cx="8778177" cy="5534606"/>
          </a:xfrm>
        </p:grpSpPr>
        <p:sp>
          <p:nvSpPr>
            <p:cNvPr id="11" name="TextBox 10"/>
            <p:cNvSpPr txBox="1"/>
            <p:nvPr/>
          </p:nvSpPr>
          <p:spPr>
            <a:xfrm>
              <a:off x="3957645" y="1170445"/>
              <a:ext cx="2013303" cy="600164"/>
            </a:xfrm>
            <a:prstGeom prst="rect">
              <a:avLst/>
            </a:prstGeom>
            <a:gradFill flip="none" rotWithShape="1">
              <a:gsLst>
                <a:gs pos="0">
                  <a:srgbClr val="C5D3F3">
                    <a:shade val="30000"/>
                    <a:satMod val="115000"/>
                  </a:srgbClr>
                </a:gs>
                <a:gs pos="50000">
                  <a:srgbClr val="C5D3F3">
                    <a:shade val="67500"/>
                    <a:satMod val="115000"/>
                  </a:srgbClr>
                </a:gs>
                <a:gs pos="100000">
                  <a:srgbClr val="C5D3F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1200" b="1" dirty="0">
                  <a:solidFill>
                    <a:prstClr val="black"/>
                  </a:solidFill>
                </a:rPr>
                <a:t>Президент </a:t>
              </a:r>
              <a:r>
                <a:rPr lang="en-US" sz="1200" b="1" dirty="0">
                  <a:solidFill>
                    <a:prstClr val="black"/>
                  </a:solidFill>
                </a:rPr>
                <a:t>   </a:t>
              </a:r>
              <a:r>
                <a:rPr lang="uk-UA" sz="1200" b="1" dirty="0">
                  <a:solidFill>
                    <a:prstClr val="black"/>
                  </a:solidFill>
                </a:rPr>
                <a:t>                                            ГП «НАЭК «</a:t>
              </a:r>
              <a:r>
                <a:rPr lang="uk-UA" sz="1200" b="1" dirty="0" err="1">
                  <a:solidFill>
                    <a:prstClr val="black"/>
                  </a:solidFill>
                </a:rPr>
                <a:t>Энергоатом</a:t>
              </a:r>
              <a:r>
                <a:rPr lang="uk-UA" sz="1200" b="1" dirty="0">
                  <a:solidFill>
                    <a:prstClr val="black"/>
                  </a:solidFill>
                </a:rPr>
                <a:t>»</a:t>
              </a:r>
            </a:p>
            <a:p>
              <a:pPr algn="ctr" defTabSz="914210"/>
              <a:r>
                <a:rPr lang="uk-UA" sz="900" b="1" i="1" dirty="0" err="1">
                  <a:solidFill>
                    <a:prstClr val="black"/>
                  </a:solidFill>
                </a:rPr>
                <a:t>Недашковський</a:t>
              </a:r>
              <a:r>
                <a:rPr lang="uk-UA" sz="900" b="1" i="1" dirty="0">
                  <a:solidFill>
                    <a:prstClr val="black"/>
                  </a:solidFill>
                </a:rPr>
                <a:t> Ю.А.</a:t>
              </a:r>
              <a:endParaRPr lang="ru-RU" sz="9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2" name="Рисунок 1" descr="http://www.energoatom.kiev.ua/files/image/nedashkovskiy_(1)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9" t="7565" r="32175"/>
            <a:stretch/>
          </p:blipFill>
          <p:spPr bwMode="auto">
            <a:xfrm>
              <a:off x="3582009" y="1191053"/>
              <a:ext cx="451840" cy="558949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401599" y="1951767"/>
              <a:ext cx="1312239" cy="5539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900"/>
                </a:lnSpc>
              </a:pPr>
              <a:r>
                <a:rPr lang="uk-UA" sz="900" b="1" dirty="0" err="1">
                  <a:solidFill>
                    <a:prstClr val="black"/>
                  </a:solidFill>
                </a:rPr>
                <a:t>Первый</a:t>
              </a:r>
              <a:r>
                <a:rPr lang="uk-UA" sz="900" b="1" dirty="0">
                  <a:solidFill>
                    <a:prstClr val="black"/>
                  </a:solidFill>
                </a:rPr>
                <a:t> </a:t>
              </a:r>
              <a:r>
                <a:rPr lang="uk-UA" sz="900" b="1" dirty="0" err="1">
                  <a:solidFill>
                    <a:prstClr val="black"/>
                  </a:solidFill>
                </a:rPr>
                <a:t>вице-президент-технический</a:t>
              </a:r>
              <a:r>
                <a:rPr lang="uk-UA" sz="900" b="1" dirty="0">
                  <a:solidFill>
                    <a:prstClr val="black"/>
                  </a:solidFill>
                </a:rPr>
                <a:t> директор</a:t>
              </a:r>
            </a:p>
            <a:p>
              <a:pPr algn="ctr" defTabSz="914210">
                <a:lnSpc>
                  <a:spcPts val="900"/>
                </a:lnSpc>
              </a:pPr>
              <a:r>
                <a:rPr lang="uk-UA" sz="900" b="1" i="1" dirty="0">
                  <a:solidFill>
                    <a:prstClr val="black"/>
                  </a:solidFill>
                </a:rPr>
                <a:t>Шавлаков А.В.</a:t>
              </a:r>
              <a:endParaRPr lang="ru-RU" sz="9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5" name="Рисунок 4" descr="http://www.energoatom.kiev.ua/files/image/d8e0e2ebe0eaeee21355393279_(2)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7" t="5624" r="10416" b="26155"/>
            <a:stretch/>
          </p:blipFill>
          <p:spPr bwMode="auto">
            <a:xfrm>
              <a:off x="4021806" y="1987099"/>
              <a:ext cx="426359" cy="533378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035229" y="1967704"/>
              <a:ext cx="921073" cy="5078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900" b="1" dirty="0" err="1">
                  <a:solidFill>
                    <a:prstClr val="black"/>
                  </a:solidFill>
                </a:rPr>
                <a:t>Вице-</a:t>
              </a:r>
              <a:endParaRPr lang="uk-UA" sz="900" b="1" dirty="0">
                <a:solidFill>
                  <a:prstClr val="black"/>
                </a:solidFill>
              </a:endParaRPr>
            </a:p>
            <a:p>
              <a:pPr algn="ctr" defTabSz="914210"/>
              <a:r>
                <a:rPr lang="uk-UA" sz="900" b="1" dirty="0">
                  <a:solidFill>
                    <a:prstClr val="black"/>
                  </a:solidFill>
                </a:rPr>
                <a:t>президент</a:t>
              </a:r>
            </a:p>
            <a:p>
              <a:pPr algn="ctr" defTabSz="914210"/>
              <a:r>
                <a:rPr lang="uk-UA" sz="900" b="1" i="1" dirty="0">
                  <a:solidFill>
                    <a:prstClr val="black"/>
                  </a:solidFill>
                </a:rPr>
                <a:t>П</a:t>
              </a:r>
              <a:r>
                <a:rPr lang="ru-RU" sz="900" b="1" i="1" dirty="0">
                  <a:solidFill>
                    <a:prstClr val="black"/>
                  </a:solidFill>
                </a:rPr>
                <a:t>ы</a:t>
              </a:r>
              <a:r>
                <a:rPr lang="uk-UA" sz="900" b="1" i="1" dirty="0" err="1">
                  <a:solidFill>
                    <a:prstClr val="black"/>
                  </a:solidFill>
                </a:rPr>
                <a:t>шний</a:t>
              </a:r>
              <a:r>
                <a:rPr lang="uk-UA" sz="900" b="1" i="1" dirty="0">
                  <a:solidFill>
                    <a:prstClr val="black"/>
                  </a:solidFill>
                </a:rPr>
                <a:t> В.М</a:t>
              </a:r>
              <a:r>
                <a:rPr lang="uk-UA" sz="900" b="1" dirty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7" name="Рисунок 6" descr="http://www.energoatom.kiev.ua/files/image/pishny11218626437_(2)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1" t="5771" r="15409" b="30754"/>
            <a:stretch/>
          </p:blipFill>
          <p:spPr bwMode="auto">
            <a:xfrm>
              <a:off x="2691899" y="1978441"/>
              <a:ext cx="416318" cy="502702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686650" y="1967704"/>
              <a:ext cx="921073" cy="5078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900" b="1" dirty="0" err="1">
                  <a:solidFill>
                    <a:prstClr val="black"/>
                  </a:solidFill>
                </a:rPr>
                <a:t>Вице-</a:t>
              </a:r>
              <a:endParaRPr lang="uk-UA" sz="900" b="1" dirty="0">
                <a:solidFill>
                  <a:prstClr val="black"/>
                </a:solidFill>
              </a:endParaRPr>
            </a:p>
            <a:p>
              <a:pPr algn="ctr" defTabSz="914210"/>
              <a:r>
                <a:rPr lang="uk-UA" sz="900" b="1" dirty="0">
                  <a:solidFill>
                    <a:prstClr val="black"/>
                  </a:solidFill>
                </a:rPr>
                <a:t>президент</a:t>
              </a:r>
            </a:p>
            <a:p>
              <a:pPr algn="ctr" defTabSz="914210"/>
              <a:r>
                <a:rPr lang="uk-UA" sz="900" b="1" i="1" dirty="0" err="1">
                  <a:solidFill>
                    <a:prstClr val="black"/>
                  </a:solidFill>
                </a:rPr>
                <a:t>Айсин</a:t>
              </a:r>
              <a:r>
                <a:rPr lang="uk-UA" sz="900" b="1" i="1" dirty="0">
                  <a:solidFill>
                    <a:prstClr val="black"/>
                  </a:solidFill>
                </a:rPr>
                <a:t> А.А</a:t>
              </a:r>
              <a:r>
                <a:rPr lang="uk-UA" sz="9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0464" y="2451499"/>
              <a:ext cx="1209105" cy="5027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uk-UA" sz="900" b="1" dirty="0">
                  <a:solidFill>
                    <a:prstClr val="black"/>
                  </a:solidFill>
                </a:rPr>
                <a:t>Генеральний </a:t>
              </a:r>
              <a:r>
                <a:rPr lang="uk-UA" sz="900" b="1" dirty="0" err="1">
                  <a:solidFill>
                    <a:prstClr val="black"/>
                  </a:solidFill>
                </a:rPr>
                <a:t>инспектор-директор</a:t>
              </a:r>
              <a:r>
                <a:rPr lang="uk-UA" sz="900" b="1" dirty="0">
                  <a:solidFill>
                    <a:prstClr val="black"/>
                  </a:solidFill>
                </a:rPr>
                <a:t> по </a:t>
              </a:r>
              <a:r>
                <a:rPr lang="uk-UA" sz="900" b="1" dirty="0" err="1">
                  <a:solidFill>
                    <a:prstClr val="black"/>
                  </a:solidFill>
                </a:rPr>
                <a:t>безопасности</a:t>
              </a:r>
              <a:endParaRPr lang="uk-UA" sz="9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uk-UA" sz="900" b="1" i="1" dirty="0" err="1">
                  <a:solidFill>
                    <a:prstClr val="black"/>
                  </a:solidFill>
                </a:rPr>
                <a:t>Билей</a:t>
              </a:r>
              <a:r>
                <a:rPr lang="uk-UA" sz="900" b="1" i="1" dirty="0">
                  <a:solidFill>
                    <a:prstClr val="black"/>
                  </a:solidFill>
                </a:rPr>
                <a:t> Д.В.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4" t="7118" r="18191" b="32593"/>
            <a:stretch/>
          </p:blipFill>
          <p:spPr bwMode="auto">
            <a:xfrm>
              <a:off x="1365391" y="1984698"/>
              <a:ext cx="401464" cy="508756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117744" y="2597157"/>
              <a:ext cx="964384" cy="5078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900" b="1" dirty="0" err="1">
                  <a:solidFill>
                    <a:prstClr val="black"/>
                  </a:solidFill>
                </a:rPr>
                <a:t>Главный</a:t>
              </a:r>
              <a:r>
                <a:rPr lang="uk-UA" sz="900" b="1" dirty="0">
                  <a:solidFill>
                    <a:prstClr val="black"/>
                  </a:solidFill>
                </a:rPr>
                <a:t> бухгалтер</a:t>
              </a:r>
            </a:p>
            <a:p>
              <a:pPr algn="ctr" defTabSz="914210"/>
              <a:r>
                <a:rPr lang="uk-UA" sz="900" b="1" i="1" dirty="0" err="1">
                  <a:solidFill>
                    <a:prstClr val="black"/>
                  </a:solidFill>
                </a:rPr>
                <a:t>Вашетина</a:t>
              </a:r>
              <a:r>
                <a:rPr lang="uk-UA" sz="900" b="1" i="1" dirty="0">
                  <a:solidFill>
                    <a:prstClr val="black"/>
                  </a:solidFill>
                </a:rPr>
                <a:t> Н.В.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0" b="33705"/>
            <a:stretch/>
          </p:blipFill>
          <p:spPr bwMode="auto">
            <a:xfrm>
              <a:off x="6804248" y="2626697"/>
              <a:ext cx="382637" cy="478291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485899" y="4559708"/>
              <a:ext cx="945814" cy="3616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Директор 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ОП ЮУАЭС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i="1" dirty="0" err="1">
                  <a:solidFill>
                    <a:prstClr val="black"/>
                  </a:solidFill>
                </a:rPr>
                <a:t>Лисниченко</a:t>
              </a:r>
              <a:r>
                <a:rPr lang="uk-UA" sz="800" b="1" i="1" dirty="0">
                  <a:solidFill>
                    <a:prstClr val="black"/>
                  </a:solidFill>
                </a:rPr>
                <a:t> В.А.</a:t>
              </a:r>
              <a:endParaRPr lang="ru-RU" sz="800" b="1" i="1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87361" y="4194884"/>
              <a:ext cx="968012" cy="3616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Директор 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ОП ЗАЭС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i="1" dirty="0">
                  <a:solidFill>
                    <a:prstClr val="black"/>
                  </a:solidFill>
                </a:rPr>
                <a:t>Тищенко В.А.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4" t="9650" r="24283" b="40601"/>
            <a:stretch/>
          </p:blipFill>
          <p:spPr bwMode="auto">
            <a:xfrm>
              <a:off x="5452540" y="4581938"/>
              <a:ext cx="259073" cy="339407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486075" y="4929190"/>
              <a:ext cx="941522" cy="3616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Директор 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ОП РАЭС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i="1" dirty="0" err="1">
                  <a:solidFill>
                    <a:prstClr val="black"/>
                  </a:solidFill>
                </a:rPr>
                <a:t>Павлишин</a:t>
              </a:r>
              <a:r>
                <a:rPr lang="uk-UA" sz="800" b="1" i="1" dirty="0">
                  <a:solidFill>
                    <a:prstClr val="black"/>
                  </a:solidFill>
                </a:rPr>
                <a:t> П.Я.</a:t>
              </a:r>
              <a:endParaRPr lang="ru-RU" sz="8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713" y="4946229"/>
              <a:ext cx="259073" cy="337603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492860" y="5295509"/>
              <a:ext cx="1053182" cy="3663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Директор 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ОП ХАЭС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i="1" dirty="0" err="1">
                  <a:solidFill>
                    <a:prstClr val="black"/>
                  </a:solidFill>
                </a:rPr>
                <a:t>Панащенко</a:t>
              </a:r>
              <a:r>
                <a:rPr lang="uk-UA" sz="800" b="1" i="1">
                  <a:solidFill>
                    <a:prstClr val="black"/>
                  </a:solidFill>
                </a:rPr>
                <a:t>  </a:t>
              </a:r>
              <a:r>
                <a:rPr lang="ru-RU" sz="800" b="1" i="1">
                  <a:solidFill>
                    <a:prstClr val="black"/>
                  </a:solidFill>
                </a:rPr>
                <a:t>Н</a:t>
              </a:r>
              <a:r>
                <a:rPr lang="uk-UA" sz="800" b="1" i="1" dirty="0">
                  <a:solidFill>
                    <a:prstClr val="black"/>
                  </a:solidFill>
                </a:rPr>
                <a:t>.С.</a:t>
              </a:r>
              <a:endParaRPr lang="ru-RU" sz="8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3" b="5117"/>
            <a:stretch/>
          </p:blipFill>
          <p:spPr bwMode="auto">
            <a:xfrm>
              <a:off x="5419445" y="5308134"/>
              <a:ext cx="266704" cy="349012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60669" y="2983558"/>
              <a:ext cx="102957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Дирекция по надзору за безопасностью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Новиков В.П.</a:t>
              </a: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5"/>
            <a:stretch/>
          </p:blipFill>
          <p:spPr bwMode="auto">
            <a:xfrm>
              <a:off x="5446950" y="4210483"/>
              <a:ext cx="251099" cy="350235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454937" y="3413044"/>
              <a:ext cx="1041043" cy="502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Дирекция по физической защите и спец. безопасности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Макаренко О.В.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1689" y="3931117"/>
              <a:ext cx="1029578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uk-UA" sz="600" b="1" dirty="0" err="1">
                  <a:solidFill>
                    <a:prstClr val="black"/>
                  </a:solidFill>
                </a:rPr>
                <a:t>Дирекция</a:t>
              </a:r>
              <a:r>
                <a:rPr lang="uk-UA" sz="600" b="1" dirty="0">
                  <a:solidFill>
                    <a:prstClr val="black"/>
                  </a:solidFill>
                </a:rPr>
                <a:t>  </a:t>
              </a:r>
              <a:r>
                <a:rPr lang="uk-UA" sz="600" b="1" dirty="0" err="1">
                  <a:solidFill>
                    <a:prstClr val="black"/>
                  </a:solidFill>
                </a:rPr>
                <a:t>контрольно-ревизионной</a:t>
              </a:r>
              <a:r>
                <a:rPr lang="uk-UA" sz="600" b="1" dirty="0">
                  <a:solidFill>
                    <a:prstClr val="black"/>
                  </a:solidFill>
                </a:rPr>
                <a:t> </a:t>
              </a:r>
              <a:r>
                <a:rPr lang="uk-UA" sz="600" b="1" dirty="0" err="1">
                  <a:solidFill>
                    <a:prstClr val="black"/>
                  </a:solidFill>
                </a:rPr>
                <a:t>работы</a:t>
              </a:r>
              <a:endParaRPr lang="uk-UA" sz="6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Сидорук</a:t>
              </a:r>
              <a:r>
                <a:rPr lang="uk-UA" sz="600" b="1" i="1" dirty="0">
                  <a:solidFill>
                    <a:prstClr val="black"/>
                  </a:solidFill>
                </a:rPr>
                <a:t> С.Н.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3561" y="4340416"/>
              <a:ext cx="808553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uk-UA" sz="600" b="1" dirty="0">
                  <a:solidFill>
                    <a:prstClr val="black"/>
                  </a:solidFill>
                </a:rPr>
                <a:t>Режимно-секретний </a:t>
              </a:r>
              <a:r>
                <a:rPr lang="uk-UA" sz="600" b="1" dirty="0" err="1">
                  <a:solidFill>
                    <a:prstClr val="black"/>
                  </a:solidFill>
                </a:rPr>
                <a:t>отдел</a:t>
              </a:r>
              <a:endParaRPr lang="uk-UA" sz="6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Оборский</a:t>
              </a:r>
              <a:r>
                <a:rPr lang="uk-UA" sz="600" b="1" i="1" dirty="0">
                  <a:solidFill>
                    <a:prstClr val="black"/>
                  </a:solidFill>
                </a:rPr>
                <a:t>  П.И.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7052" y="4782744"/>
              <a:ext cx="1018824" cy="502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Дирекция по организации входного контроля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Демъяненко</a:t>
              </a:r>
              <a:r>
                <a:rPr lang="uk-UA" sz="600" b="1" i="1" dirty="0">
                  <a:solidFill>
                    <a:prstClr val="black"/>
                  </a:solidFill>
                </a:rPr>
                <a:t> А.И.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052" y="5294523"/>
              <a:ext cx="1008113" cy="502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uk-UA" sz="600" b="1" dirty="0">
                  <a:solidFill>
                    <a:prstClr val="black"/>
                  </a:solidFill>
                </a:rPr>
                <a:t>Центр </a:t>
              </a:r>
              <a:r>
                <a:rPr lang="uk-UA" sz="600" b="1" dirty="0" err="1">
                  <a:solidFill>
                    <a:prstClr val="black"/>
                  </a:solidFill>
                </a:rPr>
                <a:t>внешних</a:t>
              </a:r>
              <a:r>
                <a:rPr lang="uk-UA" sz="600" b="1" dirty="0">
                  <a:solidFill>
                    <a:prstClr val="black"/>
                  </a:solidFill>
                </a:rPr>
                <a:t> </a:t>
              </a:r>
              <a:endParaRPr lang="uk-UA" sz="600" b="1" dirty="0" smtClean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uk-UA" sz="600" b="1" dirty="0" err="1" smtClean="0">
                  <a:solidFill>
                    <a:prstClr val="black"/>
                  </a:solidFill>
                </a:rPr>
                <a:t>информацийних</a:t>
              </a:r>
              <a:r>
                <a:rPr lang="uk-UA" sz="600" b="1" dirty="0" smtClean="0">
                  <a:solidFill>
                    <a:prstClr val="black"/>
                  </a:solidFill>
                </a:rPr>
                <a:t> </a:t>
              </a:r>
              <a:r>
                <a:rPr lang="uk-UA" sz="600" b="1" dirty="0" err="1">
                  <a:solidFill>
                    <a:prstClr val="black"/>
                  </a:solidFill>
                </a:rPr>
                <a:t>коммуникаций</a:t>
              </a:r>
              <a:endParaRPr lang="uk-UA" sz="6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За</a:t>
              </a:r>
              <a:r>
                <a:rPr lang="ru-RU" sz="600" b="1" i="1" dirty="0">
                  <a:solidFill>
                    <a:prstClr val="black"/>
                  </a:solidFill>
                </a:rPr>
                <a:t>е</a:t>
              </a:r>
              <a:r>
                <a:rPr lang="uk-UA" sz="600" b="1" i="1" dirty="0">
                  <a:solidFill>
                    <a:prstClr val="black"/>
                  </a:solidFill>
                </a:rPr>
                <a:t>ц И.В.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2408" y="5784576"/>
              <a:ext cx="1008113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Центр по внедрению новой модели рынка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Бедин</a:t>
              </a:r>
              <a:r>
                <a:rPr lang="uk-UA" sz="600" b="1" i="1" dirty="0">
                  <a:solidFill>
                    <a:prstClr val="black"/>
                  </a:solidFill>
                </a:rPr>
                <a:t> С.В.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7052" y="6202349"/>
              <a:ext cx="1008113" cy="502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УЦ «Академия руководителей атомной энергетики»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Сердюк И.И.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99998" y="3199331"/>
              <a:ext cx="913606" cy="502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uk-UA" sz="600" b="1" dirty="0" err="1">
                  <a:solidFill>
                    <a:prstClr val="black"/>
                  </a:solidFill>
                </a:rPr>
                <a:t>Дирекция</a:t>
              </a:r>
              <a:r>
                <a:rPr lang="uk-UA" sz="600" b="1" dirty="0">
                  <a:solidFill>
                    <a:prstClr val="black"/>
                  </a:solidFill>
                </a:rPr>
                <a:t> по </a:t>
              </a:r>
              <a:r>
                <a:rPr lang="uk-UA" sz="600" b="1" dirty="0" err="1">
                  <a:solidFill>
                    <a:prstClr val="black"/>
                  </a:solidFill>
                </a:rPr>
                <a:t>экономическим</a:t>
              </a:r>
              <a:r>
                <a:rPr lang="uk-UA" sz="600" b="1" dirty="0">
                  <a:solidFill>
                    <a:prstClr val="black"/>
                  </a:solidFill>
                </a:rPr>
                <a:t> </a:t>
              </a:r>
              <a:r>
                <a:rPr lang="uk-UA" sz="600" b="1" dirty="0" err="1">
                  <a:solidFill>
                    <a:prstClr val="black"/>
                  </a:solidFill>
                </a:rPr>
                <a:t>вопросам</a:t>
              </a:r>
              <a:endParaRPr lang="uk-UA" sz="6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Рачин</a:t>
              </a:r>
              <a:r>
                <a:rPr lang="uk-UA" sz="600" b="1" i="1" dirty="0">
                  <a:solidFill>
                    <a:prstClr val="black"/>
                  </a:solidFill>
                </a:rPr>
                <a:t> М.Э.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99998" y="3715691"/>
              <a:ext cx="913606" cy="502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Дирекция по финансам и бюджетированию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Депелян</a:t>
              </a:r>
              <a:r>
                <a:rPr lang="uk-UA" sz="600" b="1" i="1" dirty="0">
                  <a:solidFill>
                    <a:prstClr val="black"/>
                  </a:solidFill>
                </a:rPr>
                <a:t> А.М.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4208" y="4219430"/>
              <a:ext cx="913606" cy="6052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Дирекция по инвестициям и </a:t>
              </a:r>
              <a:r>
                <a:rPr lang="ru-RU" sz="600" b="1" dirty="0" smtClean="0">
                  <a:solidFill>
                    <a:prstClr val="black"/>
                  </a:solidFill>
                </a:rPr>
                <a:t>перспективного развития</a:t>
              </a:r>
              <a:endParaRPr lang="ru-RU" sz="6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Амосова Т.В.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9569" y="4801722"/>
              <a:ext cx="913606" cy="5999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uk-UA" sz="600" b="1" dirty="0">
                  <a:solidFill>
                    <a:prstClr val="black"/>
                  </a:solidFill>
                </a:rPr>
                <a:t>Департамент </a:t>
              </a:r>
              <a:r>
                <a:rPr lang="uk-UA" sz="600" b="1" dirty="0" err="1">
                  <a:solidFill>
                    <a:prstClr val="black"/>
                  </a:solidFill>
                </a:rPr>
                <a:t>управления</a:t>
              </a:r>
              <a:r>
                <a:rPr lang="uk-UA" sz="600" b="1" dirty="0">
                  <a:solidFill>
                    <a:prstClr val="black"/>
                  </a:solidFill>
                </a:rPr>
                <a:t> </a:t>
              </a:r>
              <a:r>
                <a:rPr lang="uk-UA" sz="600" b="1" dirty="0" err="1">
                  <a:solidFill>
                    <a:prstClr val="black"/>
                  </a:solidFill>
                </a:rPr>
                <a:t>государственным</a:t>
              </a:r>
              <a:r>
                <a:rPr lang="uk-UA" sz="600" b="1" dirty="0">
                  <a:solidFill>
                    <a:prstClr val="black"/>
                  </a:solidFill>
                </a:rPr>
                <a:t> </a:t>
              </a:r>
              <a:r>
                <a:rPr lang="uk-UA" sz="600" b="1" dirty="0" err="1">
                  <a:solidFill>
                    <a:prstClr val="black"/>
                  </a:solidFill>
                </a:rPr>
                <a:t>имуществом</a:t>
              </a:r>
              <a:endParaRPr lang="uk-UA" sz="6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Садовников</a:t>
              </a:r>
              <a:r>
                <a:rPr lang="uk-UA" sz="600" b="1" i="1" dirty="0">
                  <a:solidFill>
                    <a:prstClr val="black"/>
                  </a:solidFill>
                </a:rPr>
                <a:t> О.В.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27927" y="6025947"/>
              <a:ext cx="96151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800" b="1" dirty="0">
                  <a:solidFill>
                    <a:prstClr val="black"/>
                  </a:solidFill>
                </a:rPr>
                <a:t>ОП «</a:t>
              </a:r>
              <a:r>
                <a:rPr lang="uk-UA" sz="800" b="1" dirty="0" err="1">
                  <a:solidFill>
                    <a:prstClr val="black"/>
                  </a:solidFill>
                </a:rPr>
                <a:t>Атомпроэкт-инжиниринг</a:t>
              </a:r>
              <a:r>
                <a:rPr lang="uk-UA" sz="800" b="1" dirty="0">
                  <a:solidFill>
                    <a:prstClr val="black"/>
                  </a:solidFill>
                </a:rPr>
                <a:t>»</a:t>
              </a:r>
            </a:p>
            <a:p>
              <a:pPr algn="ctr" defTabSz="914210"/>
              <a:r>
                <a:rPr lang="uk-UA" sz="800" b="1" i="1" dirty="0" err="1">
                  <a:solidFill>
                    <a:prstClr val="black"/>
                  </a:solidFill>
                </a:rPr>
                <a:t>Рыбчук</a:t>
              </a:r>
              <a:r>
                <a:rPr lang="uk-UA" sz="800" b="1" i="1" dirty="0">
                  <a:solidFill>
                    <a:prstClr val="black"/>
                  </a:solidFill>
                </a:rPr>
                <a:t> А.Н.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84007" y="5555918"/>
              <a:ext cx="1048001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800" b="1" dirty="0">
                  <a:solidFill>
                    <a:prstClr val="black"/>
                  </a:solidFill>
                </a:rPr>
                <a:t>ОП «</a:t>
              </a:r>
              <a:r>
                <a:rPr lang="uk-UA" sz="800" b="1" dirty="0" err="1">
                  <a:solidFill>
                    <a:prstClr val="black"/>
                  </a:solidFill>
                </a:rPr>
                <a:t>Атомре-монтсервис</a:t>
              </a:r>
              <a:r>
                <a:rPr lang="uk-UA" sz="800" b="1" dirty="0">
                  <a:solidFill>
                    <a:prstClr val="black"/>
                  </a:solidFill>
                </a:rPr>
                <a:t>»</a:t>
              </a:r>
            </a:p>
            <a:p>
              <a:pPr algn="ctr" defTabSz="914210"/>
              <a:r>
                <a:rPr lang="uk-UA" sz="800" b="1" i="1" dirty="0" err="1">
                  <a:solidFill>
                    <a:prstClr val="black"/>
                  </a:solidFill>
                </a:rPr>
                <a:t>Шикун</a:t>
              </a:r>
              <a:r>
                <a:rPr lang="uk-UA" sz="800" b="1" i="1" dirty="0">
                  <a:solidFill>
                    <a:prstClr val="black"/>
                  </a:solidFill>
                </a:rPr>
                <a:t> В.А.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86106" y="6068824"/>
              <a:ext cx="1045902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800" b="1" dirty="0">
                  <a:solidFill>
                    <a:prstClr val="black"/>
                  </a:solidFill>
                </a:rPr>
                <a:t>ОП «</a:t>
              </a:r>
              <a:r>
                <a:rPr lang="uk-UA" sz="800" b="1" dirty="0" err="1">
                  <a:solidFill>
                    <a:prstClr val="black"/>
                  </a:solidFill>
                </a:rPr>
                <a:t>Атомэнерго-маш</a:t>
              </a:r>
              <a:r>
                <a:rPr lang="uk-UA" sz="800" b="1" dirty="0">
                  <a:solidFill>
                    <a:prstClr val="black"/>
                  </a:solidFill>
                </a:rPr>
                <a:t>»</a:t>
              </a:r>
            </a:p>
            <a:p>
              <a:pPr algn="ctr" defTabSz="914210"/>
              <a:r>
                <a:rPr lang="uk-UA" sz="800" b="1" i="1" dirty="0" err="1">
                  <a:solidFill>
                    <a:prstClr val="black"/>
                  </a:solidFill>
                </a:rPr>
                <a:t>Корольченко</a:t>
              </a:r>
              <a:r>
                <a:rPr lang="uk-UA" sz="800" b="1" i="1" dirty="0">
                  <a:solidFill>
                    <a:prstClr val="black"/>
                  </a:solidFill>
                </a:rPr>
                <a:t> А.П.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67512" y="3180929"/>
              <a:ext cx="913606" cy="5411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endParaRPr lang="uk-UA" sz="3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700"/>
                </a:lnSpc>
              </a:pPr>
              <a:r>
                <a:rPr lang="uk-UA" sz="600" b="1" dirty="0" err="1">
                  <a:solidFill>
                    <a:prstClr val="black"/>
                  </a:solidFill>
                </a:rPr>
                <a:t>Дирекция</a:t>
              </a:r>
              <a:r>
                <a:rPr lang="uk-UA" sz="600" b="1" dirty="0">
                  <a:solidFill>
                    <a:prstClr val="black"/>
                  </a:solidFill>
                </a:rPr>
                <a:t> по ремонту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Урбанский</a:t>
              </a:r>
              <a:r>
                <a:rPr lang="uk-UA" sz="600" b="1" i="1" dirty="0">
                  <a:solidFill>
                    <a:prstClr val="black"/>
                  </a:solidFill>
                </a:rPr>
                <a:t> В.В.</a:t>
              </a:r>
            </a:p>
            <a:p>
              <a:pPr algn="ctr" defTabSz="914210">
                <a:lnSpc>
                  <a:spcPts val="600"/>
                </a:lnSpc>
              </a:pPr>
              <a:endParaRPr lang="uk-UA" sz="400" b="1" i="1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57157" y="2626697"/>
              <a:ext cx="1099459" cy="4129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400"/>
                </a:lnSpc>
              </a:pPr>
              <a:endParaRPr lang="uk-UA" sz="2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700"/>
                </a:lnSpc>
              </a:pPr>
              <a:r>
                <a:rPr lang="uk-UA" sz="600" b="1" dirty="0" err="1">
                  <a:solidFill>
                    <a:prstClr val="black"/>
                  </a:solidFill>
                </a:rPr>
                <a:t>Исполнительная</a:t>
              </a:r>
              <a:r>
                <a:rPr lang="uk-UA" sz="600" b="1" dirty="0">
                  <a:solidFill>
                    <a:prstClr val="black"/>
                  </a:solidFill>
                </a:rPr>
                <a:t> </a:t>
              </a:r>
              <a:r>
                <a:rPr lang="uk-UA" sz="600" b="1" dirty="0" err="1">
                  <a:solidFill>
                    <a:prstClr val="black"/>
                  </a:solidFill>
                </a:rPr>
                <a:t>дирекция</a:t>
              </a:r>
              <a:r>
                <a:rPr lang="uk-UA" sz="600" b="1" dirty="0">
                  <a:solidFill>
                    <a:prstClr val="black"/>
                  </a:solidFill>
                </a:rPr>
                <a:t> по </a:t>
              </a:r>
              <a:r>
                <a:rPr lang="uk-UA" sz="600" b="1" dirty="0" err="1">
                  <a:solidFill>
                    <a:prstClr val="black"/>
                  </a:solidFill>
                </a:rPr>
                <a:t>производству</a:t>
              </a:r>
              <a:endParaRPr lang="uk-UA" sz="6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7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Кравець В.А.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68187" y="3069787"/>
              <a:ext cx="1088429" cy="630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Исполнительная дирекция по ядерной и радиационной безопасности и научно технической поддержке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Шумкова Н.Ю.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01509" y="5685350"/>
              <a:ext cx="1120001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800" b="1" dirty="0">
                  <a:solidFill>
                    <a:prstClr val="black"/>
                  </a:solidFill>
                </a:rPr>
                <a:t>ОП «</a:t>
              </a:r>
              <a:r>
                <a:rPr lang="uk-UA" sz="800" b="1" dirty="0" err="1">
                  <a:solidFill>
                    <a:prstClr val="black"/>
                  </a:solidFill>
                </a:rPr>
                <a:t>Аварийно-технический</a:t>
              </a:r>
              <a:r>
                <a:rPr lang="uk-UA" sz="800" b="1" dirty="0">
                  <a:solidFill>
                    <a:prstClr val="black"/>
                  </a:solidFill>
                </a:rPr>
                <a:t> центр»</a:t>
              </a:r>
            </a:p>
            <a:p>
              <a:pPr algn="ctr" defTabSz="914210"/>
              <a:r>
                <a:rPr lang="uk-UA" sz="800" b="1" i="1" dirty="0" err="1">
                  <a:solidFill>
                    <a:prstClr val="black"/>
                  </a:solidFill>
                </a:rPr>
                <a:t>Логинов</a:t>
              </a:r>
              <a:r>
                <a:rPr lang="uk-UA" sz="800" b="1" i="1" dirty="0">
                  <a:solidFill>
                    <a:prstClr val="black"/>
                  </a:solidFill>
                </a:rPr>
                <a:t> В.В.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812133" y="2514658"/>
              <a:ext cx="916284" cy="7207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Исполнительная дирекция по закупкам ядерного топлива и информационного обеспечения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Кравець О.А.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22713" y="3286114"/>
              <a:ext cx="988293" cy="7207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Исполнительная дирекция по </a:t>
              </a:r>
              <a:r>
                <a:rPr lang="ru-RU" sz="600" b="1" dirty="0" smtClean="0">
                  <a:solidFill>
                    <a:prstClr val="black"/>
                  </a:solidFill>
                </a:rPr>
                <a:t>           юридическим </a:t>
              </a:r>
              <a:r>
                <a:rPr lang="ru-RU" sz="600" b="1" dirty="0">
                  <a:solidFill>
                    <a:prstClr val="black"/>
                  </a:solidFill>
                </a:rPr>
                <a:t>вопросам и сопровождения процедур закупок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Мусевич Н.П.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40307" y="4075782"/>
              <a:ext cx="992115" cy="3616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Дирекция по кадрам и </a:t>
              </a:r>
              <a:r>
                <a:rPr lang="ru-RU" sz="600" b="1" dirty="0" err="1" smtClean="0">
                  <a:solidFill>
                    <a:prstClr val="black"/>
                  </a:solidFill>
                </a:rPr>
                <a:t>сациальным</a:t>
              </a:r>
              <a:r>
                <a:rPr lang="ru-RU" sz="600" b="1" dirty="0" smtClean="0">
                  <a:solidFill>
                    <a:prstClr val="black"/>
                  </a:solidFill>
                </a:rPr>
                <a:t> </a:t>
              </a:r>
              <a:r>
                <a:rPr lang="ru-RU" sz="600" b="1" dirty="0">
                  <a:solidFill>
                    <a:prstClr val="black"/>
                  </a:solidFill>
                </a:rPr>
                <a:t>вопросам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600" b="1" i="1" dirty="0">
                  <a:solidFill>
                    <a:prstClr val="black"/>
                  </a:solidFill>
                </a:rPr>
                <a:t>Муляр Г</a:t>
              </a:r>
              <a:r>
                <a:rPr lang="en-US" sz="600" b="1" i="1" dirty="0" smtClean="0">
                  <a:solidFill>
                    <a:prstClr val="black"/>
                  </a:solidFill>
                </a:rPr>
                <a:t>.</a:t>
              </a:r>
              <a:r>
                <a:rPr lang="ru-RU" sz="600" b="1" i="1" dirty="0" smtClean="0">
                  <a:solidFill>
                    <a:prstClr val="black"/>
                  </a:solidFill>
                </a:rPr>
                <a:t>Н</a:t>
              </a:r>
              <a:r>
                <a:rPr lang="en-US" sz="600" b="1" i="1" dirty="0" smtClean="0">
                  <a:solidFill>
                    <a:prstClr val="black"/>
                  </a:solidFill>
                </a:rPr>
                <a:t>.</a:t>
              </a:r>
              <a:endParaRPr lang="uk-UA" sz="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18891" y="4469411"/>
              <a:ext cx="985356" cy="5283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ru-RU" sz="600" b="1" dirty="0">
                  <a:solidFill>
                    <a:prstClr val="black"/>
                  </a:solidFill>
                </a:rPr>
                <a:t>Исполнительная дирекция по качеству и управлению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600" b="1" i="1" dirty="0" err="1">
                  <a:solidFill>
                    <a:prstClr val="black"/>
                  </a:solidFill>
                </a:rPr>
                <a:t>Вио</a:t>
              </a:r>
              <a:r>
                <a:rPr lang="uk-UA" sz="600" b="1" i="1" dirty="0">
                  <a:solidFill>
                    <a:prstClr val="black"/>
                  </a:solidFill>
                </a:rPr>
                <a:t> Бриль С.А.</a:t>
              </a:r>
            </a:p>
            <a:p>
              <a:pPr algn="ctr" defTabSz="914210">
                <a:lnSpc>
                  <a:spcPts val="600"/>
                </a:lnSpc>
              </a:pPr>
              <a:endParaRPr lang="uk-UA" sz="300" b="1" i="1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95566" y="3204440"/>
              <a:ext cx="913606" cy="3616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endParaRPr lang="uk-UA" sz="300" b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700"/>
                </a:lnSpc>
              </a:pPr>
              <a:r>
                <a:rPr lang="uk-UA" sz="700" b="1" dirty="0" err="1">
                  <a:solidFill>
                    <a:prstClr val="black"/>
                  </a:solidFill>
                </a:rPr>
                <a:t>Бухгалтерия</a:t>
              </a:r>
              <a:endParaRPr lang="uk-UA" sz="700" b="1" i="1" dirty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600"/>
                </a:lnSpc>
              </a:pPr>
              <a:endParaRPr lang="uk-UA" sz="400" b="1" i="1" dirty="0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97642" y="2067702"/>
              <a:ext cx="964384" cy="60676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800" b="1" dirty="0">
                  <a:solidFill>
                    <a:prstClr val="black"/>
                  </a:solidFill>
                </a:rPr>
                <a:t>Председатель комитета по конкурсным торгам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800" b="1" i="1" dirty="0" err="1">
                  <a:solidFill>
                    <a:prstClr val="black"/>
                  </a:solidFill>
                </a:rPr>
                <a:t>Чебров</a:t>
              </a:r>
              <a:r>
                <a:rPr lang="uk-UA" sz="800" b="1" i="1" dirty="0">
                  <a:solidFill>
                    <a:prstClr val="black"/>
                  </a:solidFill>
                </a:rPr>
                <a:t> В.Д.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63934" y="3133322"/>
              <a:ext cx="998092" cy="630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ru-RU" sz="800" b="1" dirty="0">
                  <a:solidFill>
                    <a:prstClr val="black"/>
                  </a:solidFill>
                </a:rPr>
                <a:t>Центр по предотвращению и противодействию коррупции</a:t>
              </a:r>
            </a:p>
            <a:p>
              <a:pPr algn="ctr" defTabSz="914210">
                <a:lnSpc>
                  <a:spcPts val="700"/>
                </a:lnSpc>
              </a:pPr>
              <a:r>
                <a:rPr lang="uk-UA" sz="800" b="1" i="1" dirty="0" err="1">
                  <a:solidFill>
                    <a:prstClr val="black"/>
                  </a:solidFill>
                </a:rPr>
                <a:t>Полищук</a:t>
              </a:r>
              <a:r>
                <a:rPr lang="uk-UA" sz="800" b="1" i="1" dirty="0">
                  <a:solidFill>
                    <a:prstClr val="black"/>
                  </a:solidFill>
                </a:rPr>
                <a:t> О.В.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26689" y="3704177"/>
              <a:ext cx="1235337" cy="6052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800" b="1" dirty="0">
                  <a:solidFill>
                    <a:prstClr val="black"/>
                  </a:solidFill>
                </a:rPr>
                <a:t>ОП «Конструкторское бюро атомного </a:t>
              </a:r>
              <a:r>
                <a:rPr lang="ru-RU" sz="800" b="1" dirty="0" err="1">
                  <a:solidFill>
                    <a:prstClr val="black"/>
                  </a:solidFill>
                </a:rPr>
                <a:t>прибо-ростроения</a:t>
              </a:r>
              <a:r>
                <a:rPr lang="ru-RU" sz="800" b="1" dirty="0">
                  <a:solidFill>
                    <a:prstClr val="black"/>
                  </a:solidFill>
                </a:rPr>
                <a:t> и </a:t>
              </a:r>
              <a:r>
                <a:rPr lang="ru-RU" sz="800" b="1" dirty="0" err="1">
                  <a:solidFill>
                    <a:prstClr val="black"/>
                  </a:solidFill>
                </a:rPr>
                <a:t>специа-льного</a:t>
              </a:r>
              <a:r>
                <a:rPr lang="ru-RU" sz="800" b="1" dirty="0">
                  <a:solidFill>
                    <a:prstClr val="black"/>
                  </a:solidFill>
                </a:rPr>
                <a:t> оборудования»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800" b="1" i="1" dirty="0">
                  <a:solidFill>
                    <a:prstClr val="black"/>
                  </a:solidFill>
                </a:rPr>
                <a:t>Дюков В.А.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26689" y="4340416"/>
              <a:ext cx="1235337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ОП «</a:t>
              </a:r>
              <a:r>
                <a:rPr lang="uk-UA" sz="800" b="1" dirty="0" err="1">
                  <a:solidFill>
                    <a:prstClr val="black"/>
                  </a:solidFill>
                </a:rPr>
                <a:t>Складское</a:t>
              </a:r>
              <a:r>
                <a:rPr lang="uk-UA" sz="800" b="1" dirty="0">
                  <a:solidFill>
                    <a:prstClr val="black"/>
                  </a:solidFill>
                </a:rPr>
                <a:t> </a:t>
              </a:r>
              <a:r>
                <a:rPr lang="uk-UA" sz="800" b="1" dirty="0" err="1">
                  <a:solidFill>
                    <a:prstClr val="black"/>
                  </a:solidFill>
                </a:rPr>
                <a:t>хозяйство</a:t>
              </a:r>
              <a:r>
                <a:rPr lang="uk-UA" sz="800" b="1" dirty="0">
                  <a:solidFill>
                    <a:prstClr val="black"/>
                  </a:solidFill>
                </a:rPr>
                <a:t>»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800" b="1" i="1" dirty="0">
                  <a:solidFill>
                    <a:prstClr val="black"/>
                  </a:solidFill>
                </a:rPr>
                <a:t>Майстренко А.А.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26689" y="4771454"/>
              <a:ext cx="1235337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800" b="1" dirty="0">
                  <a:solidFill>
                    <a:prstClr val="black"/>
                  </a:solidFill>
                </a:rPr>
                <a:t>ОП «</a:t>
              </a:r>
              <a:r>
                <a:rPr lang="uk-UA" sz="800" b="1" dirty="0" err="1">
                  <a:solidFill>
                    <a:prstClr val="black"/>
                  </a:solidFill>
                </a:rPr>
                <a:t>Атомкомплект</a:t>
              </a:r>
              <a:r>
                <a:rPr lang="uk-UA" sz="800" b="1" dirty="0">
                  <a:solidFill>
                    <a:prstClr val="black"/>
                  </a:solidFill>
                </a:rPr>
                <a:t>»</a:t>
              </a:r>
            </a:p>
            <a:p>
              <a:pPr algn="ctr" defTabSz="914210"/>
              <a:r>
                <a:rPr lang="uk-UA" sz="800" b="1" i="1" dirty="0" err="1">
                  <a:solidFill>
                    <a:prstClr val="black"/>
                  </a:solidFill>
                </a:rPr>
                <a:t>Васильков</a:t>
              </a:r>
              <a:r>
                <a:rPr lang="uk-UA" sz="800" b="1" i="1" dirty="0">
                  <a:solidFill>
                    <a:prstClr val="black"/>
                  </a:solidFill>
                </a:rPr>
                <a:t> В.А.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26689" y="5151905"/>
              <a:ext cx="1235337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ОП «</a:t>
              </a:r>
              <a:r>
                <a:rPr lang="uk-UA" sz="800" b="1" dirty="0" err="1">
                  <a:solidFill>
                    <a:prstClr val="black"/>
                  </a:solidFill>
                </a:rPr>
                <a:t>Управление</a:t>
              </a:r>
              <a:r>
                <a:rPr lang="uk-UA" sz="800" b="1" dirty="0">
                  <a:solidFill>
                    <a:prstClr val="black"/>
                  </a:solidFill>
                </a:rPr>
                <a:t> </a:t>
              </a:r>
              <a:r>
                <a:rPr lang="uk-UA" sz="800" b="1" dirty="0" err="1">
                  <a:solidFill>
                    <a:prstClr val="black"/>
                  </a:solidFill>
                </a:rPr>
                <a:t>делами</a:t>
              </a:r>
              <a:r>
                <a:rPr lang="uk-UA" sz="800" b="1" dirty="0">
                  <a:solidFill>
                    <a:prstClr val="black"/>
                  </a:solidFill>
                </a:rPr>
                <a:t>»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800" b="1" i="1" dirty="0">
                  <a:solidFill>
                    <a:prstClr val="black"/>
                  </a:solidFill>
                </a:rPr>
                <a:t>Мелешко И.С.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68345" y="5579392"/>
              <a:ext cx="1346884" cy="6052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800"/>
                </a:lnSpc>
              </a:pPr>
              <a:r>
                <a:rPr lang="ru-RU" sz="800" b="1" dirty="0">
                  <a:solidFill>
                    <a:prstClr val="black"/>
                  </a:solidFill>
                </a:rPr>
                <a:t>Представительство  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ru-RU" sz="800" b="1" dirty="0">
                  <a:solidFill>
                    <a:prstClr val="black"/>
                  </a:solidFill>
                </a:rPr>
                <a:t>«ГП «НАЭК «</a:t>
              </a:r>
              <a:r>
                <a:rPr lang="ru-RU" sz="800" b="1" dirty="0" err="1">
                  <a:solidFill>
                    <a:prstClr val="black"/>
                  </a:solidFill>
                </a:rPr>
                <a:t>Энергоатом</a:t>
              </a:r>
              <a:r>
                <a:rPr lang="ru-RU" sz="800" b="1" dirty="0">
                  <a:solidFill>
                    <a:prstClr val="black"/>
                  </a:solidFill>
                </a:rPr>
                <a:t>» в </a:t>
              </a:r>
              <a:r>
                <a:rPr lang="ru-RU" sz="800" b="1">
                  <a:solidFill>
                    <a:prstClr val="black"/>
                  </a:solidFill>
                </a:rPr>
                <a:t>Брюсселе </a:t>
              </a:r>
              <a:endParaRPr lang="ru-RU" sz="800" b="1" smtClean="0">
                <a:solidFill>
                  <a:prstClr val="black"/>
                </a:solidFill>
              </a:endParaRPr>
            </a:p>
            <a:p>
              <a:pPr algn="ctr" defTabSz="914210">
                <a:lnSpc>
                  <a:spcPts val="800"/>
                </a:lnSpc>
              </a:pPr>
              <a:r>
                <a:rPr lang="ru-RU" sz="800" b="1" smtClean="0">
                  <a:solidFill>
                    <a:prstClr val="black"/>
                  </a:solidFill>
                </a:rPr>
                <a:t>(</a:t>
              </a:r>
              <a:r>
                <a:rPr lang="ru-RU" sz="800" b="1" dirty="0">
                  <a:solidFill>
                    <a:prstClr val="black"/>
                  </a:solidFill>
                </a:rPr>
                <a:t>Королевство Бельгия)</a:t>
              </a:r>
            </a:p>
            <a:p>
              <a:pPr algn="ctr" defTabSz="914210">
                <a:lnSpc>
                  <a:spcPts val="800"/>
                </a:lnSpc>
              </a:pPr>
              <a:r>
                <a:rPr lang="uk-UA" sz="800" b="1" i="1" dirty="0" err="1">
                  <a:solidFill>
                    <a:prstClr val="black"/>
                  </a:solidFill>
                </a:rPr>
                <a:t>Тюрин</a:t>
              </a:r>
              <a:r>
                <a:rPr lang="uk-UA" sz="800" b="1" i="1" dirty="0">
                  <a:solidFill>
                    <a:prstClr val="black"/>
                  </a:solidFill>
                </a:rPr>
                <a:t> А.В.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26689" y="6209601"/>
              <a:ext cx="1235659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uk-UA" sz="800" b="1" dirty="0">
                  <a:solidFill>
                    <a:prstClr val="black"/>
                  </a:solidFill>
                </a:rPr>
                <a:t>ОП «Автоматика и </a:t>
              </a:r>
              <a:r>
                <a:rPr lang="uk-UA" sz="800" b="1" dirty="0" err="1">
                  <a:solidFill>
                    <a:prstClr val="black"/>
                  </a:solidFill>
                </a:rPr>
                <a:t>машиностроение</a:t>
              </a:r>
              <a:r>
                <a:rPr lang="uk-UA" sz="800" b="1" dirty="0">
                  <a:solidFill>
                    <a:prstClr val="black"/>
                  </a:solidFill>
                </a:rPr>
                <a:t>»</a:t>
              </a:r>
            </a:p>
            <a:p>
              <a:pPr algn="ctr" defTabSz="914210"/>
              <a:r>
                <a:rPr lang="uk-UA" sz="800" b="1" i="1" dirty="0" err="1">
                  <a:solidFill>
                    <a:prstClr val="black"/>
                  </a:solidFill>
                </a:rPr>
                <a:t>Пузерей</a:t>
              </a:r>
              <a:r>
                <a:rPr lang="uk-UA" sz="800" b="1" i="1" dirty="0">
                  <a:solidFill>
                    <a:prstClr val="black"/>
                  </a:solidFill>
                </a:rPr>
                <a:t> А.В.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08034" y="1353667"/>
              <a:ext cx="1235337" cy="24622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/>
              <a:r>
                <a:rPr lang="ru-RU" sz="1000" b="1" dirty="0">
                  <a:solidFill>
                    <a:prstClr val="black"/>
                  </a:solidFill>
                </a:rPr>
                <a:t>П</a:t>
              </a:r>
              <a:r>
                <a:rPr lang="uk-UA" sz="1000" b="1" dirty="0" err="1">
                  <a:solidFill>
                    <a:prstClr val="black"/>
                  </a:solidFill>
                </a:rPr>
                <a:t>равление</a:t>
              </a:r>
              <a:endParaRPr lang="uk-UA" sz="1000" b="1" i="1" dirty="0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38276" y="1379476"/>
              <a:ext cx="1143357" cy="1821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 defTabSz="914210">
                <a:lnSpc>
                  <a:spcPts val="700"/>
                </a:lnSpc>
              </a:pPr>
              <a:r>
                <a:rPr lang="uk-UA" sz="800" b="1" dirty="0">
                  <a:solidFill>
                    <a:prstClr val="black"/>
                  </a:solidFill>
                </a:rPr>
                <a:t>Служба президента</a:t>
              </a:r>
              <a:endParaRPr lang="uk-UA" sz="800" b="1" i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94" name="Прямая соединительная линия 93"/>
          <p:cNvCxnSpPr>
            <a:stCxn id="11" idx="3"/>
            <a:endCxn id="80" idx="1"/>
          </p:cNvCxnSpPr>
          <p:nvPr/>
        </p:nvCxnSpPr>
        <p:spPr>
          <a:xfrm>
            <a:off x="5970948" y="1470527"/>
            <a:ext cx="36732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5076056" y="1686464"/>
            <a:ext cx="0" cy="127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5784" y="1813539"/>
            <a:ext cx="903272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7481633" y="1824693"/>
            <a:ext cx="0" cy="7724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9093962" y="1813539"/>
            <a:ext cx="0" cy="46268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2147186" y="1824692"/>
            <a:ext cx="0" cy="127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V="1">
            <a:off x="5724128" y="1813539"/>
            <a:ext cx="0" cy="28192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4398838" y="2517702"/>
            <a:ext cx="0" cy="9171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3050500" y="2506178"/>
            <a:ext cx="0" cy="9171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2594952" y="2482264"/>
            <a:ext cx="0" cy="24639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44677" y="4070901"/>
            <a:ext cx="117012" cy="488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339322" y="3679177"/>
            <a:ext cx="5355" cy="39172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67287" y="4920817"/>
            <a:ext cx="117012" cy="1335961"/>
            <a:chOff x="1136605" y="3691522"/>
            <a:chExt cx="405596" cy="961862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flipH="1" flipV="1">
              <a:off x="1379813" y="3705040"/>
              <a:ext cx="162388" cy="460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1542201" y="3691522"/>
              <a:ext cx="0" cy="95455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 flipH="1" flipV="1">
              <a:off x="1136605" y="4648504"/>
              <a:ext cx="405596" cy="4880"/>
            </a:xfrm>
            <a:prstGeom prst="straightConnector1">
              <a:avLst/>
            </a:prstGeom>
            <a:ln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3058829" y="3378371"/>
            <a:ext cx="142175" cy="2892668"/>
            <a:chOff x="3058829" y="3378371"/>
            <a:chExt cx="142175" cy="2892668"/>
          </a:xfrm>
        </p:grpSpPr>
        <p:grpSp>
          <p:nvGrpSpPr>
            <p:cNvPr id="124" name="Группа 123"/>
            <p:cNvGrpSpPr/>
            <p:nvPr/>
          </p:nvGrpSpPr>
          <p:grpSpPr>
            <a:xfrm flipH="1">
              <a:off x="3058830" y="3378371"/>
              <a:ext cx="125177" cy="2382185"/>
              <a:chOff x="1143291" y="3691522"/>
              <a:chExt cx="398910" cy="961862"/>
            </a:xfrm>
          </p:grpSpPr>
          <p:cxnSp>
            <p:nvCxnSpPr>
              <p:cNvPr id="130" name="Прямая соединительная линия 129"/>
              <p:cNvCxnSpPr/>
              <p:nvPr/>
            </p:nvCxnSpPr>
            <p:spPr>
              <a:xfrm flipH="1" flipV="1">
                <a:off x="1379813" y="3705040"/>
                <a:ext cx="162388" cy="460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V="1">
                <a:off x="1542201" y="3691522"/>
                <a:ext cx="0" cy="95455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 стрелкой 131"/>
              <p:cNvCxnSpPr>
                <a:endCxn id="54" idx="1"/>
              </p:cNvCxnSpPr>
              <p:nvPr/>
            </p:nvCxnSpPr>
            <p:spPr>
              <a:xfrm flipH="1">
                <a:off x="1143291" y="4653384"/>
                <a:ext cx="398910" cy="0"/>
              </a:xfrm>
              <a:prstGeom prst="straightConnector1">
                <a:avLst/>
              </a:prstGeom>
              <a:ln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Группа 139"/>
            <p:cNvGrpSpPr/>
            <p:nvPr/>
          </p:nvGrpSpPr>
          <p:grpSpPr>
            <a:xfrm flipH="1">
              <a:off x="3058829" y="5718065"/>
              <a:ext cx="142175" cy="552974"/>
              <a:chOff x="1119919" y="3649437"/>
              <a:chExt cx="398910" cy="954550"/>
            </a:xfrm>
          </p:grpSpPr>
          <p:cxnSp>
            <p:nvCxnSpPr>
              <p:cNvPr id="148" name="Прямая соединительная линия 147"/>
              <p:cNvCxnSpPr/>
              <p:nvPr/>
            </p:nvCxnSpPr>
            <p:spPr>
              <a:xfrm flipV="1">
                <a:off x="1518829" y="3649437"/>
                <a:ext cx="0" cy="95455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 стрелкой 148"/>
              <p:cNvCxnSpPr/>
              <p:nvPr/>
            </p:nvCxnSpPr>
            <p:spPr>
              <a:xfrm flipH="1">
                <a:off x="1119919" y="4603987"/>
                <a:ext cx="398910" cy="0"/>
              </a:xfrm>
              <a:prstGeom prst="straightConnector1">
                <a:avLst/>
              </a:prstGeom>
              <a:ln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Группа 150"/>
          <p:cNvGrpSpPr/>
          <p:nvPr/>
        </p:nvGrpSpPr>
        <p:grpSpPr>
          <a:xfrm flipH="1">
            <a:off x="4387686" y="3360573"/>
            <a:ext cx="65543" cy="2540163"/>
            <a:chOff x="1379813" y="3691522"/>
            <a:chExt cx="162388" cy="807081"/>
          </a:xfrm>
        </p:grpSpPr>
        <p:cxnSp>
          <p:nvCxnSpPr>
            <p:cNvPr id="156" name="Прямая соединительная линия 155"/>
            <p:cNvCxnSpPr/>
            <p:nvPr/>
          </p:nvCxnSpPr>
          <p:spPr>
            <a:xfrm flipH="1" flipV="1">
              <a:off x="1379813" y="3705040"/>
              <a:ext cx="162388" cy="460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flipV="1">
              <a:off x="1531703" y="3691522"/>
              <a:ext cx="10498" cy="80708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5" name="Прямая со стрелкой 154"/>
          <p:cNvCxnSpPr/>
          <p:nvPr/>
        </p:nvCxnSpPr>
        <p:spPr>
          <a:xfrm>
            <a:off x="5840307" y="5876341"/>
            <a:ext cx="337612" cy="5698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endCxn id="32" idx="1"/>
          </p:cNvCxnSpPr>
          <p:nvPr/>
        </p:nvCxnSpPr>
        <p:spPr>
          <a:xfrm>
            <a:off x="4398838" y="5470015"/>
            <a:ext cx="94022" cy="8654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30" idx="1"/>
          </p:cNvCxnSpPr>
          <p:nvPr/>
        </p:nvCxnSpPr>
        <p:spPr>
          <a:xfrm>
            <a:off x="4398838" y="5110008"/>
            <a:ext cx="87237" cy="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8" name="Группа 167"/>
          <p:cNvGrpSpPr/>
          <p:nvPr/>
        </p:nvGrpSpPr>
        <p:grpSpPr>
          <a:xfrm>
            <a:off x="5427597" y="3413044"/>
            <a:ext cx="258553" cy="546200"/>
            <a:chOff x="1028916" y="3709642"/>
            <a:chExt cx="513287" cy="944050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 flipH="1">
              <a:off x="1028916" y="3709642"/>
              <a:ext cx="513287" cy="1409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flipV="1">
              <a:off x="1542201" y="3723741"/>
              <a:ext cx="2" cy="92233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 стрелкой 170"/>
            <p:cNvCxnSpPr/>
            <p:nvPr/>
          </p:nvCxnSpPr>
          <p:spPr>
            <a:xfrm flipH="1">
              <a:off x="1285559" y="4653386"/>
              <a:ext cx="256644" cy="306"/>
            </a:xfrm>
            <a:prstGeom prst="straightConnector1">
              <a:avLst/>
            </a:prstGeom>
            <a:ln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Группа 171"/>
          <p:cNvGrpSpPr/>
          <p:nvPr/>
        </p:nvGrpSpPr>
        <p:grpSpPr>
          <a:xfrm rot="16200000" flipV="1">
            <a:off x="4097446" y="1219358"/>
            <a:ext cx="94427" cy="1432163"/>
            <a:chOff x="1136605" y="3709641"/>
            <a:chExt cx="405602" cy="943743"/>
          </a:xfrm>
        </p:grpSpPr>
        <p:cxnSp>
          <p:nvCxnSpPr>
            <p:cNvPr id="173" name="Прямая соединительная линия 172"/>
            <p:cNvCxnSpPr/>
            <p:nvPr/>
          </p:nvCxnSpPr>
          <p:spPr>
            <a:xfrm rot="16200000" flipV="1">
              <a:off x="1405734" y="3573168"/>
              <a:ext cx="0" cy="27294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>
            <a:xfrm rot="16200000">
              <a:off x="1073987" y="4177852"/>
              <a:ext cx="936432" cy="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Прямая со стрелкой 174"/>
            <p:cNvCxnSpPr/>
            <p:nvPr/>
          </p:nvCxnSpPr>
          <p:spPr>
            <a:xfrm flipH="1" flipV="1">
              <a:off x="1136605" y="4648504"/>
              <a:ext cx="405596" cy="4880"/>
            </a:xfrm>
            <a:prstGeom prst="straightConnector1">
              <a:avLst/>
            </a:prstGeom>
            <a:ln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5717660" y="5756390"/>
            <a:ext cx="1875808" cy="923330"/>
          </a:xfrm>
          <a:prstGeom prst="rect">
            <a:avLst/>
          </a:prstGeom>
          <a:solidFill>
            <a:schemeClr val="bg2"/>
          </a:solidFill>
          <a:ln>
            <a:solidFill>
              <a:srgbClr val="C5D3F3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 defTabSz="914210"/>
            <a:r>
              <a:rPr lang="uk-UA" sz="600" b="1" i="1" dirty="0">
                <a:solidFill>
                  <a:prstClr val="black"/>
                </a:solidFill>
              </a:rPr>
              <a:t>                                        </a:t>
            </a:r>
            <a:r>
              <a:rPr lang="ru-RU" sz="600" b="1" i="1" dirty="0">
                <a:solidFill>
                  <a:prstClr val="black"/>
                </a:solidFill>
              </a:rPr>
              <a:t>Оперативное управление. Подразделения, должностные лица, которые находятся в оперативном управлении первого вице-президента, вице-президентов, генерального инспектора-директора по безопасности, исполнительных директоров и директоров, административно подчинены президенту или другому должностному лицу </a:t>
            </a:r>
          </a:p>
          <a:p>
            <a:pPr algn="just" defTabSz="914210"/>
            <a:r>
              <a:rPr lang="ru-RU" sz="600" b="1" i="1" dirty="0">
                <a:solidFill>
                  <a:prstClr val="black"/>
                </a:solidFill>
              </a:rPr>
              <a:t>ГП «НАЭК «</a:t>
            </a:r>
            <a:r>
              <a:rPr lang="ru-RU" sz="600" b="1" i="1" dirty="0" err="1">
                <a:solidFill>
                  <a:prstClr val="black"/>
                </a:solidFill>
              </a:rPr>
              <a:t>Энергоатом</a:t>
            </a:r>
            <a:r>
              <a:rPr lang="ru-RU" sz="600" b="1" i="1" dirty="0">
                <a:solidFill>
                  <a:prstClr val="black"/>
                </a:solidFill>
              </a:rPr>
              <a:t>»</a:t>
            </a:r>
          </a:p>
        </p:txBody>
      </p:sp>
      <p:cxnSp>
        <p:nvCxnSpPr>
          <p:cNvPr id="186" name="Прямая со стрелкой 185"/>
          <p:cNvCxnSpPr/>
          <p:nvPr/>
        </p:nvCxnSpPr>
        <p:spPr>
          <a:xfrm>
            <a:off x="4400124" y="4758582"/>
            <a:ext cx="87237" cy="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>
            <a:off x="4391923" y="4395667"/>
            <a:ext cx="87237" cy="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>
            <a:off x="4400124" y="5882039"/>
            <a:ext cx="87237" cy="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>
            <a:off x="5778131" y="5862502"/>
            <a:ext cx="666077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3" name="Группа 142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150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10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8820150" y="6667501"/>
            <a:ext cx="32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0"/>
            <a:fld id="{F27E5DBA-6C6B-48DB-87BD-F68E3C8A42B1}" type="slidenum">
              <a:rPr lang="ru-RU" sz="1000">
                <a:solidFill>
                  <a:prstClr val="white"/>
                </a:solidFill>
              </a:rPr>
              <a:pPr algn="r" defTabSz="914210"/>
              <a:t>3</a:t>
            </a:fld>
            <a:endParaRPr lang="ru-RU" sz="1000" dirty="0">
              <a:solidFill>
                <a:prstClr val="white"/>
              </a:solidFill>
            </a:endParaRPr>
          </a:p>
        </p:txBody>
      </p:sp>
      <p:pic>
        <p:nvPicPr>
          <p:cNvPr id="183" name="Рисунок 182" descr="http://www.energoatom.kiev.ua/files/image/bilej1355402469_(2)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2"/>
          <a:stretch>
            <a:fillRect/>
          </a:stretch>
        </p:blipFill>
        <p:spPr bwMode="auto">
          <a:xfrm>
            <a:off x="0" y="2420888"/>
            <a:ext cx="432048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7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3543243"/>
              </p:ext>
            </p:extLst>
          </p:nvPr>
        </p:nvGraphicFramePr>
        <p:xfrm>
          <a:off x="179512" y="1039649"/>
          <a:ext cx="8964488" cy="581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8280" y="6732271"/>
            <a:ext cx="756580" cy="107583"/>
            <a:chOff x="831850" y="338138"/>
            <a:chExt cx="4643438" cy="638175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820150" y="6667503"/>
            <a:ext cx="323850" cy="24620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/>
            <a:fld id="{F27E5DBA-6C6B-48DB-87BD-F68E3C8A42B1}" type="slidenum">
              <a:rPr lang="ru-RU" sz="1000">
                <a:solidFill>
                  <a:schemeClr val="bg1"/>
                </a:solidFill>
              </a:rPr>
              <a:pPr algn="r"/>
              <a:t>4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0" y="10511"/>
            <a:ext cx="9144000" cy="878160"/>
          </a:xfrm>
          <a:prstGeom prst="rect">
            <a:avLst/>
          </a:prstGeom>
        </p:spPr>
        <p:txBody>
          <a:bodyPr vert="horz" lIns="91420" tIns="45711" rIns="91420" bIns="45711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Основные задачи</a:t>
            </a:r>
            <a:b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ГП «НАЭК «Энергоатом»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700808"/>
            <a:ext cx="720080" cy="71398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5076058" y="2204864"/>
            <a:ext cx="45719" cy="36931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Шестиугольник 56"/>
          <p:cNvSpPr/>
          <p:nvPr/>
        </p:nvSpPr>
        <p:spPr>
          <a:xfrm>
            <a:off x="6632954" y="5546890"/>
            <a:ext cx="1607004" cy="1135252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 cstate="print"/>
            <a:srcRect/>
            <a:stretch>
              <a:fillRect t="-17000" b="-1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Шестиугольник 72"/>
          <p:cNvSpPr/>
          <p:nvPr/>
        </p:nvSpPr>
        <p:spPr>
          <a:xfrm>
            <a:off x="337303" y="5479673"/>
            <a:ext cx="1589411" cy="1202469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4" cstate="print"/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4" name="Полилиния 193"/>
          <p:cNvSpPr/>
          <p:nvPr/>
        </p:nvSpPr>
        <p:spPr>
          <a:xfrm>
            <a:off x="1305961" y="5367470"/>
            <a:ext cx="1032884" cy="416687"/>
          </a:xfrm>
          <a:custGeom>
            <a:avLst/>
            <a:gdLst>
              <a:gd name="connsiteX0" fmla="*/ 0 w 986080"/>
              <a:gd name="connsiteY0" fmla="*/ 424589 h 849177"/>
              <a:gd name="connsiteX1" fmla="*/ 212294 w 986080"/>
              <a:gd name="connsiteY1" fmla="*/ 0 h 849177"/>
              <a:gd name="connsiteX2" fmla="*/ 773786 w 986080"/>
              <a:gd name="connsiteY2" fmla="*/ 0 h 849177"/>
              <a:gd name="connsiteX3" fmla="*/ 986080 w 986080"/>
              <a:gd name="connsiteY3" fmla="*/ 424589 h 849177"/>
              <a:gd name="connsiteX4" fmla="*/ 773786 w 986080"/>
              <a:gd name="connsiteY4" fmla="*/ 849177 h 849177"/>
              <a:gd name="connsiteX5" fmla="*/ 212294 w 986080"/>
              <a:gd name="connsiteY5" fmla="*/ 849177 h 849177"/>
              <a:gd name="connsiteX6" fmla="*/ 0 w 986080"/>
              <a:gd name="connsiteY6" fmla="*/ 424589 h 84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080" h="849177">
                <a:moveTo>
                  <a:pt x="0" y="424589"/>
                </a:moveTo>
                <a:lnTo>
                  <a:pt x="212294" y="0"/>
                </a:lnTo>
                <a:lnTo>
                  <a:pt x="773786" y="0"/>
                </a:lnTo>
                <a:lnTo>
                  <a:pt x="986080" y="424589"/>
                </a:lnTo>
                <a:lnTo>
                  <a:pt x="773786" y="849177"/>
                </a:lnTo>
                <a:lnTo>
                  <a:pt x="212294" y="849177"/>
                </a:lnTo>
                <a:lnTo>
                  <a:pt x="0" y="4245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938" tIns="155835" rIns="152938" bIns="15583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/>
          </a:p>
        </p:txBody>
      </p:sp>
      <p:grpSp>
        <p:nvGrpSpPr>
          <p:cNvPr id="9" name="Группа 8"/>
          <p:cNvGrpSpPr/>
          <p:nvPr/>
        </p:nvGrpSpPr>
        <p:grpSpPr>
          <a:xfrm>
            <a:off x="1519824" y="1926741"/>
            <a:ext cx="6335146" cy="3730683"/>
            <a:chOff x="1860351" y="1698365"/>
            <a:chExt cx="5423297" cy="346126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602426" y="1698365"/>
              <a:ext cx="1681222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623906" y="2726989"/>
              <a:ext cx="3583840" cy="994699"/>
            </a:xfrm>
            <a:custGeom>
              <a:avLst/>
              <a:gdLst>
                <a:gd name="connsiteX0" fmla="*/ 0 w 1506471"/>
                <a:gd name="connsiteY0" fmla="*/ 951177 h 1902353"/>
                <a:gd name="connsiteX1" fmla="*/ 376618 w 1506471"/>
                <a:gd name="connsiteY1" fmla="*/ 0 h 1902353"/>
                <a:gd name="connsiteX2" fmla="*/ 1129853 w 1506471"/>
                <a:gd name="connsiteY2" fmla="*/ 0 h 1902353"/>
                <a:gd name="connsiteX3" fmla="*/ 1506471 w 1506471"/>
                <a:gd name="connsiteY3" fmla="*/ 951177 h 1902353"/>
                <a:gd name="connsiteX4" fmla="*/ 1129853 w 1506471"/>
                <a:gd name="connsiteY4" fmla="*/ 1902353 h 1902353"/>
                <a:gd name="connsiteX5" fmla="*/ 376618 w 1506471"/>
                <a:gd name="connsiteY5" fmla="*/ 1902353 h 1902353"/>
                <a:gd name="connsiteX6" fmla="*/ 0 w 1506471"/>
                <a:gd name="connsiteY6" fmla="*/ 951177 h 190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902353">
                  <a:moveTo>
                    <a:pt x="753235" y="1"/>
                  </a:moveTo>
                  <a:lnTo>
                    <a:pt x="1506471" y="475589"/>
                  </a:lnTo>
                  <a:lnTo>
                    <a:pt x="1506471" y="1426764"/>
                  </a:lnTo>
                  <a:lnTo>
                    <a:pt x="753235" y="1902352"/>
                  </a:lnTo>
                  <a:lnTo>
                    <a:pt x="0" y="1426764"/>
                  </a:lnTo>
                  <a:lnTo>
                    <a:pt x="0" y="475589"/>
                  </a:lnTo>
                  <a:lnTo>
                    <a:pt x="753235" y="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1350" tIns="285369" rIns="351348" bIns="28536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 smtClean="0">
                  <a:cs typeface="Arial" pitchFamily="34" charset="0"/>
                </a:rPr>
                <a:t>Общая</a:t>
              </a:r>
              <a:r>
                <a:rPr lang="ru-RU" sz="1400" b="1" kern="1200" dirty="0" smtClean="0">
                  <a:cs typeface="Arial" pitchFamily="34" charset="0"/>
                </a:rPr>
                <a:t> </a:t>
              </a:r>
              <a:r>
                <a:rPr lang="ru-RU" sz="1400" b="1" dirty="0" smtClean="0">
                  <a:cs typeface="Arial" pitchFamily="34" charset="0"/>
                </a:rPr>
                <a:t>у</a:t>
              </a:r>
              <a:r>
                <a:rPr lang="ru-RU" sz="1400" b="1" kern="1200" dirty="0" smtClean="0">
                  <a:cs typeface="Arial" pitchFamily="34" charset="0"/>
                </a:rPr>
                <a:t>становленная электрическая мощность генерирующего оборудования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kern="1200" dirty="0" smtClean="0">
                  <a:cs typeface="Arial" pitchFamily="34" charset="0"/>
                </a:rPr>
                <a:t>ГП «НАЭК </a:t>
              </a:r>
              <a:r>
                <a:rPr lang="uk-UA" sz="1400" b="1" kern="1200" dirty="0" smtClean="0">
                  <a:cs typeface="Arial" pitchFamily="34" charset="0"/>
                </a:rPr>
                <a:t>«</a:t>
              </a:r>
              <a:r>
                <a:rPr lang="uk-UA" sz="1400" b="1" kern="1200" dirty="0" err="1" smtClean="0">
                  <a:cs typeface="Arial" pitchFamily="34" charset="0"/>
                </a:rPr>
                <a:t>Энергоатом</a:t>
              </a:r>
              <a:r>
                <a:rPr lang="uk-UA" sz="1400" b="1" kern="1200" dirty="0" smtClean="0">
                  <a:cs typeface="Arial" pitchFamily="34" charset="0"/>
                </a:rPr>
                <a:t>» </a:t>
              </a:r>
              <a:br>
                <a:rPr lang="uk-UA" sz="1400" b="1" kern="1200" dirty="0" smtClean="0">
                  <a:cs typeface="Arial" pitchFamily="34" charset="0"/>
                </a:rPr>
              </a:br>
              <a:r>
                <a:rPr lang="uk-UA" sz="16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14 148,5 МВт</a:t>
              </a:r>
              <a:endParaRPr lang="ru-RU" sz="1600" kern="12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860351" y="2977058"/>
              <a:ext cx="1626989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5602426" y="4255751"/>
              <a:ext cx="1681222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5" name="Прямоугольник 74"/>
          <p:cNvSpPr/>
          <p:nvPr/>
        </p:nvSpPr>
        <p:spPr>
          <a:xfrm>
            <a:off x="1201383" y="5358963"/>
            <a:ext cx="1268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Ташлы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кс</a:t>
            </a:r>
            <a:r>
              <a:rPr lang="uk-U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кая</a:t>
            </a: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lvl="0"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ГАЭС</a:t>
            </a:r>
            <a: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uk-UA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612679" y="1036968"/>
            <a:ext cx="2155069" cy="1344254"/>
            <a:chOff x="2485068" y="1472577"/>
            <a:chExt cx="991396" cy="729888"/>
          </a:xfrm>
        </p:grpSpPr>
        <p:sp>
          <p:nvSpPr>
            <p:cNvPr id="25" name="Шестиугольник 24"/>
            <p:cNvSpPr/>
            <p:nvPr/>
          </p:nvSpPr>
          <p:spPr>
            <a:xfrm>
              <a:off x="2485068" y="1472577"/>
              <a:ext cx="846735" cy="729888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3085423" y="1472577"/>
              <a:ext cx="391041" cy="217408"/>
            </a:xfrm>
            <a:custGeom>
              <a:avLst/>
              <a:gdLst>
                <a:gd name="connsiteX0" fmla="*/ 0 w 847819"/>
                <a:gd name="connsiteY0" fmla="*/ 365056 h 730111"/>
                <a:gd name="connsiteX1" fmla="*/ 182528 w 847819"/>
                <a:gd name="connsiteY1" fmla="*/ 0 h 730111"/>
                <a:gd name="connsiteX2" fmla="*/ 665291 w 847819"/>
                <a:gd name="connsiteY2" fmla="*/ 0 h 730111"/>
                <a:gd name="connsiteX3" fmla="*/ 847819 w 847819"/>
                <a:gd name="connsiteY3" fmla="*/ 365056 h 730111"/>
                <a:gd name="connsiteX4" fmla="*/ 665291 w 847819"/>
                <a:gd name="connsiteY4" fmla="*/ 730111 h 730111"/>
                <a:gd name="connsiteX5" fmla="*/ 182528 w 847819"/>
                <a:gd name="connsiteY5" fmla="*/ 730111 h 730111"/>
                <a:gd name="connsiteX6" fmla="*/ 0 w 847819"/>
                <a:gd name="connsiteY6" fmla="*/ 365056 h 73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819" h="730111">
                  <a:moveTo>
                    <a:pt x="0" y="365056"/>
                  </a:moveTo>
                  <a:lnTo>
                    <a:pt x="182528" y="0"/>
                  </a:lnTo>
                  <a:lnTo>
                    <a:pt x="665291" y="0"/>
                  </a:lnTo>
                  <a:lnTo>
                    <a:pt x="847819" y="365056"/>
                  </a:lnTo>
                  <a:lnTo>
                    <a:pt x="665291" y="730111"/>
                  </a:lnTo>
                  <a:lnTo>
                    <a:pt x="182528" y="730111"/>
                  </a:lnTo>
                  <a:lnTo>
                    <a:pt x="0" y="3650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494" tIns="133558" rIns="131494" bIns="13355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944" y="1021965"/>
            <a:ext cx="2231554" cy="1491707"/>
            <a:chOff x="4671974" y="1250218"/>
            <a:chExt cx="2231554" cy="1491707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671974" y="1250218"/>
              <a:ext cx="2098971" cy="1491707"/>
              <a:chOff x="1043719" y="1353139"/>
              <a:chExt cx="1637072" cy="1271061"/>
            </a:xfrm>
          </p:grpSpPr>
          <p:sp>
            <p:nvSpPr>
              <p:cNvPr id="41" name="Шестиугольник 40"/>
              <p:cNvSpPr/>
              <p:nvPr/>
            </p:nvSpPr>
            <p:spPr>
              <a:xfrm>
                <a:off x="1043719" y="1491422"/>
                <a:ext cx="1453874" cy="1132778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7000" r="-7000"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Полилиния 38"/>
              <p:cNvSpPr/>
              <p:nvPr/>
            </p:nvSpPr>
            <p:spPr>
              <a:xfrm>
                <a:off x="2006032" y="1353139"/>
                <a:ext cx="674759" cy="355053"/>
              </a:xfrm>
              <a:custGeom>
                <a:avLst/>
                <a:gdLst>
                  <a:gd name="connsiteX0" fmla="*/ 0 w 986080"/>
                  <a:gd name="connsiteY0" fmla="*/ 424589 h 849177"/>
                  <a:gd name="connsiteX1" fmla="*/ 212294 w 986080"/>
                  <a:gd name="connsiteY1" fmla="*/ 0 h 849177"/>
                  <a:gd name="connsiteX2" fmla="*/ 773786 w 986080"/>
                  <a:gd name="connsiteY2" fmla="*/ 0 h 849177"/>
                  <a:gd name="connsiteX3" fmla="*/ 986080 w 986080"/>
                  <a:gd name="connsiteY3" fmla="*/ 424589 h 849177"/>
                  <a:gd name="connsiteX4" fmla="*/ 773786 w 986080"/>
                  <a:gd name="connsiteY4" fmla="*/ 849177 h 849177"/>
                  <a:gd name="connsiteX5" fmla="*/ 212294 w 986080"/>
                  <a:gd name="connsiteY5" fmla="*/ 849177 h 849177"/>
                  <a:gd name="connsiteX6" fmla="*/ 0 w 986080"/>
                  <a:gd name="connsiteY6" fmla="*/ 424589 h 84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080" h="849177">
                    <a:moveTo>
                      <a:pt x="0" y="424589"/>
                    </a:moveTo>
                    <a:lnTo>
                      <a:pt x="212294" y="0"/>
                    </a:lnTo>
                    <a:lnTo>
                      <a:pt x="773786" y="0"/>
                    </a:lnTo>
                    <a:lnTo>
                      <a:pt x="986080" y="424589"/>
                    </a:lnTo>
                    <a:lnTo>
                      <a:pt x="773786" y="849177"/>
                    </a:lnTo>
                    <a:lnTo>
                      <a:pt x="212294" y="849177"/>
                    </a:lnTo>
                    <a:lnTo>
                      <a:pt x="0" y="4245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2938" tIns="155835" rIns="152938" bIns="15583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900" kern="120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991946" y="1285977"/>
              <a:ext cx="841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РАЭС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5916400" y="2345600"/>
              <a:ext cx="987128" cy="321152"/>
              <a:chOff x="7141072" y="1351287"/>
              <a:chExt cx="1217479" cy="491355"/>
            </a:xfrm>
          </p:grpSpPr>
          <p:grpSp>
            <p:nvGrpSpPr>
              <p:cNvPr id="81" name="Group 44"/>
              <p:cNvGrpSpPr>
                <a:grpSpLocks/>
              </p:cNvGrpSpPr>
              <p:nvPr/>
            </p:nvGrpSpPr>
            <p:grpSpPr bwMode="auto">
              <a:xfrm>
                <a:off x="7141072" y="1351287"/>
                <a:ext cx="40195" cy="21174"/>
                <a:chOff x="507" y="1590"/>
                <a:chExt cx="27" cy="15"/>
              </a:xfrm>
              <a:solidFill>
                <a:srgbClr val="92D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10" name="Line 49"/>
                <p:cNvSpPr>
                  <a:spLocks noChangeShapeType="1"/>
                </p:cNvSpPr>
                <p:nvPr/>
              </p:nvSpPr>
              <p:spPr bwMode="auto">
                <a:xfrm>
                  <a:off x="507" y="1605"/>
                  <a:ext cx="27" cy="0"/>
                </a:xfrm>
                <a:prstGeom prst="line">
                  <a:avLst/>
                </a:prstGeom>
                <a:grpFill/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Line 50"/>
                <p:cNvSpPr>
                  <a:spLocks noChangeShapeType="1"/>
                </p:cNvSpPr>
                <p:nvPr/>
              </p:nvSpPr>
              <p:spPr bwMode="auto">
                <a:xfrm>
                  <a:off x="507" y="1590"/>
                  <a:ext cx="26" cy="0"/>
                </a:xfrm>
                <a:prstGeom prst="line">
                  <a:avLst/>
                </a:prstGeom>
                <a:grpFill/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4"/>
              <p:cNvGrpSpPr>
                <a:grpSpLocks/>
              </p:cNvGrpSpPr>
              <p:nvPr/>
            </p:nvGrpSpPr>
            <p:grpSpPr bwMode="auto">
              <a:xfrm>
                <a:off x="7513798" y="1504636"/>
                <a:ext cx="40195" cy="21174"/>
                <a:chOff x="507" y="1590"/>
                <a:chExt cx="27" cy="15"/>
              </a:xfrm>
              <a:solidFill>
                <a:srgbClr val="92D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03" name="Line 49"/>
                <p:cNvSpPr>
                  <a:spLocks noChangeShapeType="1"/>
                </p:cNvSpPr>
                <p:nvPr/>
              </p:nvSpPr>
              <p:spPr bwMode="auto">
                <a:xfrm>
                  <a:off x="507" y="1605"/>
                  <a:ext cx="27" cy="0"/>
                </a:xfrm>
                <a:prstGeom prst="line">
                  <a:avLst/>
                </a:prstGeom>
                <a:grpFill/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Line 50"/>
                <p:cNvSpPr>
                  <a:spLocks noChangeShapeType="1"/>
                </p:cNvSpPr>
                <p:nvPr/>
              </p:nvSpPr>
              <p:spPr bwMode="auto">
                <a:xfrm>
                  <a:off x="507" y="1590"/>
                  <a:ext cx="26" cy="0"/>
                </a:xfrm>
                <a:prstGeom prst="line">
                  <a:avLst/>
                </a:prstGeom>
                <a:grpFill/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3" name="Group 44"/>
              <p:cNvGrpSpPr>
                <a:grpSpLocks/>
              </p:cNvGrpSpPr>
              <p:nvPr/>
            </p:nvGrpSpPr>
            <p:grpSpPr bwMode="auto">
              <a:xfrm>
                <a:off x="7905331" y="1691678"/>
                <a:ext cx="40195" cy="21174"/>
                <a:chOff x="507" y="1590"/>
                <a:chExt cx="27" cy="15"/>
              </a:xfrm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96" name="Line 49"/>
                <p:cNvSpPr>
                  <a:spLocks noChangeShapeType="1"/>
                </p:cNvSpPr>
                <p:nvPr/>
              </p:nvSpPr>
              <p:spPr bwMode="auto">
                <a:xfrm>
                  <a:off x="507" y="1605"/>
                  <a:ext cx="27" cy="0"/>
                </a:xfrm>
                <a:prstGeom prst="line">
                  <a:avLst/>
                </a:prstGeom>
                <a:grpFill/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Line 50"/>
                <p:cNvSpPr>
                  <a:spLocks noChangeShapeType="1"/>
                </p:cNvSpPr>
                <p:nvPr/>
              </p:nvSpPr>
              <p:spPr bwMode="auto">
                <a:xfrm>
                  <a:off x="507" y="1590"/>
                  <a:ext cx="26" cy="0"/>
                </a:xfrm>
                <a:prstGeom prst="line">
                  <a:avLst/>
                </a:prstGeom>
                <a:grpFill/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4" name="Group 44"/>
              <p:cNvGrpSpPr>
                <a:grpSpLocks/>
              </p:cNvGrpSpPr>
              <p:nvPr/>
            </p:nvGrpSpPr>
            <p:grpSpPr bwMode="auto">
              <a:xfrm>
                <a:off x="8318356" y="1821468"/>
                <a:ext cx="40195" cy="21174"/>
                <a:chOff x="507" y="1590"/>
                <a:chExt cx="27" cy="15"/>
              </a:xfrm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89" name="Line 49"/>
                <p:cNvSpPr>
                  <a:spLocks noChangeShapeType="1"/>
                </p:cNvSpPr>
                <p:nvPr/>
              </p:nvSpPr>
              <p:spPr bwMode="auto">
                <a:xfrm>
                  <a:off x="507" y="1605"/>
                  <a:ext cx="27" cy="0"/>
                </a:xfrm>
                <a:prstGeom prst="line">
                  <a:avLst/>
                </a:prstGeom>
                <a:grpFill/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Line 50"/>
                <p:cNvSpPr>
                  <a:spLocks noChangeShapeType="1"/>
                </p:cNvSpPr>
                <p:nvPr/>
              </p:nvSpPr>
              <p:spPr bwMode="auto">
                <a:xfrm>
                  <a:off x="507" y="1590"/>
                  <a:ext cx="26" cy="0"/>
                </a:xfrm>
                <a:prstGeom prst="line">
                  <a:avLst/>
                </a:prstGeom>
                <a:grpFill/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9" name="Группа 28"/>
          <p:cNvGrpSpPr/>
          <p:nvPr/>
        </p:nvGrpSpPr>
        <p:grpSpPr>
          <a:xfrm>
            <a:off x="6739303" y="1048604"/>
            <a:ext cx="1989467" cy="1437591"/>
            <a:chOff x="154735" y="484457"/>
            <a:chExt cx="1036422" cy="962153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154735" y="548747"/>
              <a:ext cx="956085" cy="89786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731046" y="484457"/>
              <a:ext cx="460111" cy="254624"/>
            </a:xfrm>
            <a:custGeom>
              <a:avLst/>
              <a:gdLst>
                <a:gd name="connsiteX0" fmla="*/ 0 w 888739"/>
                <a:gd name="connsiteY0" fmla="*/ 382675 h 765350"/>
                <a:gd name="connsiteX1" fmla="*/ 191338 w 888739"/>
                <a:gd name="connsiteY1" fmla="*/ 0 h 765350"/>
                <a:gd name="connsiteX2" fmla="*/ 697402 w 888739"/>
                <a:gd name="connsiteY2" fmla="*/ 0 h 765350"/>
                <a:gd name="connsiteX3" fmla="*/ 888739 w 888739"/>
                <a:gd name="connsiteY3" fmla="*/ 382675 h 765350"/>
                <a:gd name="connsiteX4" fmla="*/ 697402 w 888739"/>
                <a:gd name="connsiteY4" fmla="*/ 765350 h 765350"/>
                <a:gd name="connsiteX5" fmla="*/ 191338 w 888739"/>
                <a:gd name="connsiteY5" fmla="*/ 765350 h 765350"/>
                <a:gd name="connsiteX6" fmla="*/ 0 w 888739"/>
                <a:gd name="connsiteY6" fmla="*/ 382675 h 76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739" h="765350">
                  <a:moveTo>
                    <a:pt x="0" y="382675"/>
                  </a:moveTo>
                  <a:lnTo>
                    <a:pt x="191338" y="0"/>
                  </a:lnTo>
                  <a:lnTo>
                    <a:pt x="697402" y="0"/>
                  </a:lnTo>
                  <a:lnTo>
                    <a:pt x="888739" y="382675"/>
                  </a:lnTo>
                  <a:lnTo>
                    <a:pt x="697402" y="765350"/>
                  </a:lnTo>
                  <a:lnTo>
                    <a:pt x="191338" y="765350"/>
                  </a:lnTo>
                  <a:lnTo>
                    <a:pt x="0" y="3826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841" tIns="140293" rIns="137841" bIns="14029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547819" y="2121792"/>
            <a:ext cx="1818974" cy="925889"/>
            <a:chOff x="7011814" y="2798805"/>
            <a:chExt cx="2159743" cy="1172826"/>
          </a:xfrm>
        </p:grpSpPr>
        <p:sp>
          <p:nvSpPr>
            <p:cNvPr id="114" name="Овал 113"/>
            <p:cNvSpPr/>
            <p:nvPr/>
          </p:nvSpPr>
          <p:spPr>
            <a:xfrm rot="2026649">
              <a:off x="7011814" y="3141475"/>
              <a:ext cx="2159743" cy="830156"/>
            </a:xfrm>
            <a:prstGeom prst="ellipse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prstClr val="white"/>
                </a:solidFill>
              </a:endParaRPr>
            </a:p>
          </p:txBody>
        </p:sp>
        <p:grpSp>
          <p:nvGrpSpPr>
            <p:cNvPr id="115" name="Group 44"/>
            <p:cNvGrpSpPr>
              <a:grpSpLocks/>
            </p:cNvGrpSpPr>
            <p:nvPr/>
          </p:nvGrpSpPr>
          <p:grpSpPr bwMode="auto">
            <a:xfrm>
              <a:off x="7177355" y="2798805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0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116" name="Group 44"/>
            <p:cNvGrpSpPr>
              <a:grpSpLocks/>
            </p:cNvGrpSpPr>
            <p:nvPr/>
          </p:nvGrpSpPr>
          <p:grpSpPr bwMode="auto">
            <a:xfrm>
              <a:off x="7487705" y="2974402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3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117" name="Group 44"/>
            <p:cNvGrpSpPr>
              <a:grpSpLocks/>
            </p:cNvGrpSpPr>
            <p:nvPr/>
          </p:nvGrpSpPr>
          <p:grpSpPr bwMode="auto">
            <a:xfrm>
              <a:off x="8029681" y="3109268"/>
              <a:ext cx="509140" cy="516643"/>
              <a:chOff x="248" y="1568"/>
              <a:chExt cx="342" cy="366"/>
            </a:xfr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6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lgDashDotDot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schemeClr val="tx1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18" name="Group 44"/>
            <p:cNvGrpSpPr>
              <a:grpSpLocks/>
            </p:cNvGrpSpPr>
            <p:nvPr/>
          </p:nvGrpSpPr>
          <p:grpSpPr bwMode="auto">
            <a:xfrm>
              <a:off x="8302047" y="3272303"/>
              <a:ext cx="509140" cy="516643"/>
              <a:chOff x="248" y="1568"/>
              <a:chExt cx="342" cy="366"/>
            </a:xfr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9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schemeClr val="tx1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3620507" y="5298032"/>
            <a:ext cx="1687116" cy="1412632"/>
            <a:chOff x="3553721" y="4376250"/>
            <a:chExt cx="1444281" cy="1310617"/>
          </a:xfrm>
        </p:grpSpPr>
        <p:sp>
          <p:nvSpPr>
            <p:cNvPr id="49" name="Шестиугольник 48"/>
            <p:cNvSpPr/>
            <p:nvPr/>
          </p:nvSpPr>
          <p:spPr>
            <a:xfrm>
              <a:off x="3553721" y="4498713"/>
              <a:ext cx="1437125" cy="118815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олилиния 46"/>
            <p:cNvSpPr/>
            <p:nvPr/>
          </p:nvSpPr>
          <p:spPr>
            <a:xfrm>
              <a:off x="4179394" y="4376250"/>
              <a:ext cx="818608" cy="400814"/>
            </a:xfrm>
            <a:custGeom>
              <a:avLst/>
              <a:gdLst>
                <a:gd name="connsiteX0" fmla="*/ 0 w 1079846"/>
                <a:gd name="connsiteY0" fmla="*/ 464963 h 929925"/>
                <a:gd name="connsiteX1" fmla="*/ 232481 w 1079846"/>
                <a:gd name="connsiteY1" fmla="*/ 0 h 929925"/>
                <a:gd name="connsiteX2" fmla="*/ 847365 w 1079846"/>
                <a:gd name="connsiteY2" fmla="*/ 0 h 929925"/>
                <a:gd name="connsiteX3" fmla="*/ 1079846 w 1079846"/>
                <a:gd name="connsiteY3" fmla="*/ 464963 h 929925"/>
                <a:gd name="connsiteX4" fmla="*/ 847365 w 1079846"/>
                <a:gd name="connsiteY4" fmla="*/ 929925 h 929925"/>
                <a:gd name="connsiteX5" fmla="*/ 232481 w 1079846"/>
                <a:gd name="connsiteY5" fmla="*/ 929925 h 929925"/>
                <a:gd name="connsiteX6" fmla="*/ 0 w 1079846"/>
                <a:gd name="connsiteY6" fmla="*/ 464963 h 92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846" h="929925">
                  <a:moveTo>
                    <a:pt x="0" y="464963"/>
                  </a:moveTo>
                  <a:lnTo>
                    <a:pt x="232481" y="0"/>
                  </a:lnTo>
                  <a:lnTo>
                    <a:pt x="847365" y="0"/>
                  </a:lnTo>
                  <a:lnTo>
                    <a:pt x="1079846" y="464963"/>
                  </a:lnTo>
                  <a:lnTo>
                    <a:pt x="847365" y="929925"/>
                  </a:lnTo>
                  <a:lnTo>
                    <a:pt x="232481" y="929925"/>
                  </a:lnTo>
                  <a:lnTo>
                    <a:pt x="0" y="4649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481" tIns="170899" rIns="167481" bIns="17089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404933" y="5329372"/>
            <a:ext cx="95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ЮУАЭС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291" y="4714238"/>
            <a:ext cx="528852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ЮЖНО-</a:t>
            </a:r>
            <a:r>
              <a:rPr lang="ru-RU" sz="1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УКРАиНСКИЙ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ЭНЕРГЕТИЧескИЙ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КОМПЛЕКС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4433760" y="2088819"/>
            <a:ext cx="296114" cy="6162972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158305">
            <a:off x="2291952" y="5292132"/>
            <a:ext cx="983208" cy="5095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2982398">
            <a:off x="5754908" y="5241118"/>
            <a:ext cx="918345" cy="5244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9141964">
            <a:off x="2293939" y="5464202"/>
            <a:ext cx="826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302 МВт</a:t>
            </a:r>
            <a:endParaRPr lang="uk-UA" sz="1400" dirty="0"/>
          </a:p>
        </p:txBody>
      </p:sp>
      <p:sp>
        <p:nvSpPr>
          <p:cNvPr id="12" name="Прямоугольник 11"/>
          <p:cNvSpPr/>
          <p:nvPr/>
        </p:nvSpPr>
        <p:spPr>
          <a:xfrm rot="2103305">
            <a:off x="5821845" y="5360148"/>
            <a:ext cx="873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11,5 МВт</a:t>
            </a:r>
            <a:endParaRPr lang="ru-RU" sz="1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717888" y="6118473"/>
            <a:ext cx="1166697" cy="702999"/>
            <a:chOff x="677034" y="2203876"/>
            <a:chExt cx="1166697" cy="702999"/>
          </a:xfrm>
        </p:grpSpPr>
        <p:pic>
          <p:nvPicPr>
            <p:cNvPr id="183" name="Рисунок 182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6FAEC"/>
                </a:clrFrom>
                <a:clrTo>
                  <a:srgbClr val="F6FAE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00" b="87500" l="12273" r="65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6" t="6024" r="34868" b="12668"/>
            <a:stretch/>
          </p:blipFill>
          <p:spPr>
            <a:xfrm>
              <a:off x="677034" y="2300244"/>
              <a:ext cx="735972" cy="60663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49" b="96032" l="2652" r="6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638" y="2203876"/>
              <a:ext cx="488093" cy="465907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49" b="96032" l="2652" r="6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87" y="2219457"/>
              <a:ext cx="488093" cy="465907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8050346" y="6114516"/>
            <a:ext cx="1166697" cy="702999"/>
            <a:chOff x="677034" y="2203876"/>
            <a:chExt cx="1166697" cy="702999"/>
          </a:xfrm>
        </p:grpSpPr>
        <p:pic>
          <p:nvPicPr>
            <p:cNvPr id="190" name="Рисунок 189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6FAEC"/>
                </a:clrFrom>
                <a:clrTo>
                  <a:srgbClr val="F6FAE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00" b="87500" l="12273" r="65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6" t="6024" r="34868" b="12668"/>
            <a:stretch/>
          </p:blipFill>
          <p:spPr>
            <a:xfrm>
              <a:off x="677034" y="2300244"/>
              <a:ext cx="735972" cy="606631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49" b="96032" l="2652" r="6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638" y="2203876"/>
              <a:ext cx="488093" cy="465907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49" b="96032" l="2652" r="6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87" y="2219457"/>
              <a:ext cx="488093" cy="465907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7971287" y="1052505"/>
            <a:ext cx="84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ХАЭС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098" y="1057724"/>
            <a:ext cx="84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ЗАЭС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5" name="Группа 194"/>
          <p:cNvGrpSpPr/>
          <p:nvPr/>
        </p:nvGrpSpPr>
        <p:grpSpPr>
          <a:xfrm>
            <a:off x="4794245" y="1575020"/>
            <a:ext cx="2032889" cy="1309714"/>
            <a:chOff x="5796947" y="5162949"/>
            <a:chExt cx="2346740" cy="1833507"/>
          </a:xfrm>
        </p:grpSpPr>
        <p:sp>
          <p:nvSpPr>
            <p:cNvPr id="196" name="Овал 195"/>
            <p:cNvSpPr/>
            <p:nvPr/>
          </p:nvSpPr>
          <p:spPr>
            <a:xfrm rot="1437876">
              <a:off x="5796947" y="5162949"/>
              <a:ext cx="2346740" cy="1833507"/>
            </a:xfrm>
            <a:prstGeom prst="ellipse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prstClr val="white"/>
                </a:solidFill>
              </a:endParaRPr>
            </a:p>
          </p:txBody>
        </p:sp>
        <p:grpSp>
          <p:nvGrpSpPr>
            <p:cNvPr id="197" name="Group 44"/>
            <p:cNvGrpSpPr>
              <a:grpSpLocks/>
            </p:cNvGrpSpPr>
            <p:nvPr/>
          </p:nvGrpSpPr>
          <p:grpSpPr bwMode="auto">
            <a:xfrm>
              <a:off x="6489021" y="5618804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88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198" name="Group 44"/>
            <p:cNvGrpSpPr>
              <a:grpSpLocks/>
            </p:cNvGrpSpPr>
            <p:nvPr/>
          </p:nvGrpSpPr>
          <p:grpSpPr bwMode="auto">
            <a:xfrm>
              <a:off x="6949581" y="5798928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81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2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199" name="Group 44"/>
            <p:cNvGrpSpPr>
              <a:grpSpLocks/>
            </p:cNvGrpSpPr>
            <p:nvPr/>
          </p:nvGrpSpPr>
          <p:grpSpPr bwMode="auto">
            <a:xfrm>
              <a:off x="7361956" y="5965496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24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7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200" name="Group 44"/>
            <p:cNvGrpSpPr>
              <a:grpSpLocks/>
            </p:cNvGrpSpPr>
            <p:nvPr/>
          </p:nvGrpSpPr>
          <p:grpSpPr bwMode="auto">
            <a:xfrm>
              <a:off x="6246361" y="5819250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7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201" name="Group 44"/>
            <p:cNvGrpSpPr>
              <a:grpSpLocks/>
            </p:cNvGrpSpPr>
            <p:nvPr/>
          </p:nvGrpSpPr>
          <p:grpSpPr bwMode="auto">
            <a:xfrm>
              <a:off x="6660222" y="6112763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0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202" name="Group 44"/>
            <p:cNvGrpSpPr>
              <a:grpSpLocks/>
            </p:cNvGrpSpPr>
            <p:nvPr/>
          </p:nvGrpSpPr>
          <p:grpSpPr bwMode="auto">
            <a:xfrm>
              <a:off x="7136356" y="6260520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3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95" name="Группа 294"/>
          <p:cNvGrpSpPr/>
          <p:nvPr/>
        </p:nvGrpSpPr>
        <p:grpSpPr>
          <a:xfrm>
            <a:off x="1444078" y="1896731"/>
            <a:ext cx="1976289" cy="847011"/>
            <a:chOff x="6503148" y="1320221"/>
            <a:chExt cx="2200708" cy="1116792"/>
          </a:xfrm>
        </p:grpSpPr>
        <p:sp>
          <p:nvSpPr>
            <p:cNvPr id="296" name="Овал 295"/>
            <p:cNvSpPr/>
            <p:nvPr/>
          </p:nvSpPr>
          <p:spPr>
            <a:xfrm rot="2026649">
              <a:off x="6503148" y="1606857"/>
              <a:ext cx="2200708" cy="830156"/>
            </a:xfrm>
            <a:prstGeom prst="ellipse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prstClr val="white"/>
                </a:solidFill>
              </a:endParaRPr>
            </a:p>
          </p:txBody>
        </p:sp>
        <p:grpSp>
          <p:nvGrpSpPr>
            <p:cNvPr id="297" name="Group 44"/>
            <p:cNvGrpSpPr>
              <a:grpSpLocks/>
            </p:cNvGrpSpPr>
            <p:nvPr/>
          </p:nvGrpSpPr>
          <p:grpSpPr bwMode="auto">
            <a:xfrm>
              <a:off x="6755501" y="1320221"/>
              <a:ext cx="509140" cy="516643"/>
              <a:chOff x="248" y="1568"/>
              <a:chExt cx="342" cy="366"/>
            </a:xfrm>
            <a:solidFill>
              <a:srgbClr val="92D05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22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3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4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6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ВВЕР-440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298" name="Group 44"/>
            <p:cNvGrpSpPr>
              <a:grpSpLocks/>
            </p:cNvGrpSpPr>
            <p:nvPr/>
          </p:nvGrpSpPr>
          <p:grpSpPr bwMode="auto">
            <a:xfrm>
              <a:off x="7128227" y="1473570"/>
              <a:ext cx="509140" cy="516643"/>
              <a:chOff x="248" y="1568"/>
              <a:chExt cx="342" cy="366"/>
            </a:xfrm>
            <a:solidFill>
              <a:srgbClr val="92D05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15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ВВЕР-440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299" name="Group 44"/>
            <p:cNvGrpSpPr>
              <a:grpSpLocks/>
            </p:cNvGrpSpPr>
            <p:nvPr/>
          </p:nvGrpSpPr>
          <p:grpSpPr bwMode="auto">
            <a:xfrm>
              <a:off x="7519759" y="1660612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08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300" name="Group 44"/>
            <p:cNvGrpSpPr>
              <a:grpSpLocks/>
            </p:cNvGrpSpPr>
            <p:nvPr/>
          </p:nvGrpSpPr>
          <p:grpSpPr bwMode="auto">
            <a:xfrm>
              <a:off x="7932785" y="1790402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01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2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4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47" name="Группа 146"/>
          <p:cNvGrpSpPr/>
          <p:nvPr/>
        </p:nvGrpSpPr>
        <p:grpSpPr>
          <a:xfrm>
            <a:off x="4879006" y="5927148"/>
            <a:ext cx="1966924" cy="730743"/>
            <a:chOff x="6795950" y="4321187"/>
            <a:chExt cx="2200708" cy="888840"/>
          </a:xfrm>
        </p:grpSpPr>
        <p:sp>
          <p:nvSpPr>
            <p:cNvPr id="148" name="Овал 147"/>
            <p:cNvSpPr/>
            <p:nvPr/>
          </p:nvSpPr>
          <p:spPr>
            <a:xfrm rot="2026649">
              <a:off x="6795950" y="4379870"/>
              <a:ext cx="2200708" cy="830157"/>
            </a:xfrm>
            <a:prstGeom prst="ellipse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prstClr val="white"/>
                </a:solidFill>
              </a:endParaRPr>
            </a:p>
          </p:txBody>
        </p:sp>
        <p:grpSp>
          <p:nvGrpSpPr>
            <p:cNvPr id="149" name="Group 44"/>
            <p:cNvGrpSpPr>
              <a:grpSpLocks/>
            </p:cNvGrpSpPr>
            <p:nvPr/>
          </p:nvGrpSpPr>
          <p:grpSpPr bwMode="auto">
            <a:xfrm>
              <a:off x="7154873" y="4321187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6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150" name="Group 44"/>
            <p:cNvGrpSpPr>
              <a:grpSpLocks/>
            </p:cNvGrpSpPr>
            <p:nvPr/>
          </p:nvGrpSpPr>
          <p:grpSpPr bwMode="auto">
            <a:xfrm>
              <a:off x="7626203" y="4469404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9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grpSp>
          <p:nvGrpSpPr>
            <p:cNvPr id="151" name="Group 44"/>
            <p:cNvGrpSpPr>
              <a:grpSpLocks/>
            </p:cNvGrpSpPr>
            <p:nvPr/>
          </p:nvGrpSpPr>
          <p:grpSpPr bwMode="auto">
            <a:xfrm>
              <a:off x="8056348" y="4633506"/>
              <a:ext cx="509140" cy="516643"/>
              <a:chOff x="248" y="1568"/>
              <a:chExt cx="342" cy="366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2" name="Rectangle 45"/>
              <p:cNvSpPr>
                <a:spLocks noChangeArrowheads="1"/>
              </p:cNvSpPr>
              <p:nvPr/>
            </p:nvSpPr>
            <p:spPr bwMode="auto">
              <a:xfrm>
                <a:off x="492" y="1640"/>
                <a:ext cx="25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Rectangle 46"/>
              <p:cNvSpPr>
                <a:spLocks noChangeArrowheads="1"/>
              </p:cNvSpPr>
              <p:nvPr/>
            </p:nvSpPr>
            <p:spPr bwMode="auto">
              <a:xfrm>
                <a:off x="508" y="1568"/>
                <a:ext cx="26" cy="21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Rectangle 47"/>
              <p:cNvSpPr>
                <a:spLocks noChangeArrowheads="1"/>
              </p:cNvSpPr>
              <p:nvPr/>
            </p:nvSpPr>
            <p:spPr bwMode="auto">
              <a:xfrm>
                <a:off x="321" y="1710"/>
                <a:ext cx="204" cy="185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Freeform 48"/>
              <p:cNvSpPr>
                <a:spLocks/>
              </p:cNvSpPr>
              <p:nvPr/>
            </p:nvSpPr>
            <p:spPr bwMode="auto">
              <a:xfrm>
                <a:off x="279" y="1738"/>
                <a:ext cx="293" cy="184"/>
              </a:xfrm>
              <a:custGeom>
                <a:avLst/>
                <a:gdLst>
                  <a:gd name="T0" fmla="*/ 0 w 499"/>
                  <a:gd name="T1" fmla="*/ 2 h 226"/>
                  <a:gd name="T2" fmla="*/ 0 w 499"/>
                  <a:gd name="T3" fmla="*/ 2 h 226"/>
                  <a:gd name="T4" fmla="*/ 1 w 499"/>
                  <a:gd name="T5" fmla="*/ 2 h 226"/>
                  <a:gd name="T6" fmla="*/ 1 w 499"/>
                  <a:gd name="T7" fmla="*/ 0 h 226"/>
                  <a:gd name="T8" fmla="*/ 1 w 499"/>
                  <a:gd name="T9" fmla="*/ 0 h 226"/>
                  <a:gd name="T10" fmla="*/ 1 w 499"/>
                  <a:gd name="T11" fmla="*/ 2 h 226"/>
                  <a:gd name="T12" fmla="*/ 1 w 499"/>
                  <a:gd name="T13" fmla="*/ 2 h 226"/>
                  <a:gd name="T14" fmla="*/ 1 w 499"/>
                  <a:gd name="T15" fmla="*/ 0 h 226"/>
                  <a:gd name="T16" fmla="*/ 0 w 499"/>
                  <a:gd name="T17" fmla="*/ 0 h 226"/>
                  <a:gd name="T18" fmla="*/ 0 w 499"/>
                  <a:gd name="T19" fmla="*/ 2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226"/>
                  <a:gd name="T32" fmla="*/ 499 w 499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226">
                    <a:moveTo>
                      <a:pt x="0" y="45"/>
                    </a:moveTo>
                    <a:lnTo>
                      <a:pt x="0" y="226"/>
                    </a:lnTo>
                    <a:lnTo>
                      <a:pt x="499" y="226"/>
                    </a:lnTo>
                    <a:lnTo>
                      <a:pt x="499" y="0"/>
                    </a:lnTo>
                    <a:lnTo>
                      <a:pt x="453" y="0"/>
                    </a:lnTo>
                    <a:lnTo>
                      <a:pt x="453" y="45"/>
                    </a:lnTo>
                    <a:lnTo>
                      <a:pt x="45" y="45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Line 49"/>
              <p:cNvSpPr>
                <a:spLocks noChangeShapeType="1"/>
              </p:cNvSpPr>
              <p:nvPr/>
            </p:nvSpPr>
            <p:spPr bwMode="auto">
              <a:xfrm>
                <a:off x="507" y="1605"/>
                <a:ext cx="27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Line 50"/>
              <p:cNvSpPr>
                <a:spLocks noChangeShapeType="1"/>
              </p:cNvSpPr>
              <p:nvPr/>
            </p:nvSpPr>
            <p:spPr bwMode="auto">
              <a:xfrm>
                <a:off x="507" y="1590"/>
                <a:ext cx="26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Text Box 51"/>
              <p:cNvSpPr txBox="1">
                <a:spLocks noChangeArrowheads="1"/>
              </p:cNvSpPr>
              <p:nvPr/>
            </p:nvSpPr>
            <p:spPr bwMode="auto">
              <a:xfrm>
                <a:off x="248" y="1757"/>
                <a:ext cx="342" cy="177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>
                <a:bevelT w="190500" h="381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600" b="1" dirty="0" smtClean="0">
                    <a:solidFill>
                      <a:prstClr val="white"/>
                    </a:solidFill>
                    <a:latin typeface="Arial" charset="0"/>
                  </a:rPr>
                  <a:t>ВВЕР-1000</a:t>
                </a:r>
                <a:endParaRPr lang="uk-UA" sz="6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93" name="Полилиния 192"/>
          <p:cNvSpPr/>
          <p:nvPr/>
        </p:nvSpPr>
        <p:spPr>
          <a:xfrm>
            <a:off x="7584559" y="5329370"/>
            <a:ext cx="1126457" cy="504506"/>
          </a:xfrm>
          <a:custGeom>
            <a:avLst/>
            <a:gdLst>
              <a:gd name="connsiteX0" fmla="*/ 0 w 986080"/>
              <a:gd name="connsiteY0" fmla="*/ 424589 h 849177"/>
              <a:gd name="connsiteX1" fmla="*/ 212294 w 986080"/>
              <a:gd name="connsiteY1" fmla="*/ 0 h 849177"/>
              <a:gd name="connsiteX2" fmla="*/ 773786 w 986080"/>
              <a:gd name="connsiteY2" fmla="*/ 0 h 849177"/>
              <a:gd name="connsiteX3" fmla="*/ 986080 w 986080"/>
              <a:gd name="connsiteY3" fmla="*/ 424589 h 849177"/>
              <a:gd name="connsiteX4" fmla="*/ 773786 w 986080"/>
              <a:gd name="connsiteY4" fmla="*/ 849177 h 849177"/>
              <a:gd name="connsiteX5" fmla="*/ 212294 w 986080"/>
              <a:gd name="connsiteY5" fmla="*/ 849177 h 849177"/>
              <a:gd name="connsiteX6" fmla="*/ 0 w 986080"/>
              <a:gd name="connsiteY6" fmla="*/ 424589 h 84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080" h="849177">
                <a:moveTo>
                  <a:pt x="0" y="424589"/>
                </a:moveTo>
                <a:lnTo>
                  <a:pt x="212294" y="0"/>
                </a:lnTo>
                <a:lnTo>
                  <a:pt x="773786" y="0"/>
                </a:lnTo>
                <a:lnTo>
                  <a:pt x="986080" y="424589"/>
                </a:lnTo>
                <a:lnTo>
                  <a:pt x="773786" y="849177"/>
                </a:lnTo>
                <a:lnTo>
                  <a:pt x="212294" y="849177"/>
                </a:lnTo>
                <a:lnTo>
                  <a:pt x="0" y="4245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938" tIns="155835" rIns="152938" bIns="15583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/>
          </a:p>
        </p:txBody>
      </p:sp>
      <p:sp>
        <p:nvSpPr>
          <p:cNvPr id="60" name="Прямоугольник 59"/>
          <p:cNvSpPr/>
          <p:nvPr/>
        </p:nvSpPr>
        <p:spPr>
          <a:xfrm>
            <a:off x="7636402" y="5166124"/>
            <a:ext cx="1092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cs typeface="Arial" pitchFamily="34" charset="0"/>
              </a:rPr>
              <a:t/>
            </a:r>
            <a:br>
              <a:rPr lang="en-US" sz="1200" b="1" dirty="0">
                <a:cs typeface="Arial" pitchFamily="34" charset="0"/>
              </a:rPr>
            </a:br>
            <a:r>
              <a:rPr lang="uk-UA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Александро-вская</a:t>
            </a: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ГЭС </a:t>
            </a:r>
            <a: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 rot="5400000">
            <a:off x="4274521" y="2221428"/>
            <a:ext cx="510853" cy="990059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о стрелкой вправо 26"/>
          <p:cNvSpPr/>
          <p:nvPr/>
        </p:nvSpPr>
        <p:spPr>
          <a:xfrm rot="1631877">
            <a:off x="1030767" y="2770281"/>
            <a:ext cx="1377927" cy="375514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 со стрелкой вправо 27"/>
          <p:cNvSpPr/>
          <p:nvPr/>
        </p:nvSpPr>
        <p:spPr>
          <a:xfrm rot="8941380">
            <a:off x="6556796" y="2836107"/>
            <a:ext cx="1353457" cy="362802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 со стрелкой вправо 30"/>
          <p:cNvSpPr/>
          <p:nvPr/>
        </p:nvSpPr>
        <p:spPr>
          <a:xfrm rot="16200000">
            <a:off x="4174685" y="3898323"/>
            <a:ext cx="563382" cy="1064895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rot="1523516">
            <a:off x="1070579" y="2737996"/>
            <a:ext cx="110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2835 </a:t>
            </a:r>
            <a:r>
              <a:rPr lang="ru-RU" sz="1400" b="1" dirty="0"/>
              <a:t>М</a:t>
            </a:r>
            <a:r>
              <a:rPr lang="ru-RU" sz="1400" b="1" dirty="0" smtClean="0"/>
              <a:t>Вт</a:t>
            </a:r>
            <a:endParaRPr lang="ru-RU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031186" y="2460073"/>
            <a:ext cx="121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6000 </a:t>
            </a:r>
            <a:r>
              <a:rPr lang="ru-RU" sz="1600" b="1" dirty="0"/>
              <a:t>М</a:t>
            </a:r>
            <a:r>
              <a:rPr lang="ru-RU" sz="1600" b="1" dirty="0" smtClean="0"/>
              <a:t>Вт</a:t>
            </a:r>
            <a:endParaRPr lang="ru-RU" sz="1600" b="1" dirty="0"/>
          </a:p>
        </p:txBody>
      </p:sp>
      <p:sp>
        <p:nvSpPr>
          <p:cNvPr id="329" name="TextBox 328"/>
          <p:cNvSpPr txBox="1"/>
          <p:nvPr/>
        </p:nvSpPr>
        <p:spPr>
          <a:xfrm rot="19759372">
            <a:off x="6940885" y="2704988"/>
            <a:ext cx="1032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2000 МВт</a:t>
            </a:r>
            <a:endParaRPr lang="ru-RU" sz="1600" b="1" dirty="0"/>
          </a:p>
        </p:txBody>
      </p:sp>
      <p:sp>
        <p:nvSpPr>
          <p:cNvPr id="330" name="TextBox 329"/>
          <p:cNvSpPr txBox="1"/>
          <p:nvPr/>
        </p:nvSpPr>
        <p:spPr>
          <a:xfrm>
            <a:off x="3851920" y="4365104"/>
            <a:ext cx="1249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3313,5 </a:t>
            </a:r>
            <a:r>
              <a:rPr lang="ru-RU" sz="1600" b="1" dirty="0"/>
              <a:t>М</a:t>
            </a:r>
            <a:r>
              <a:rPr lang="ru-RU" sz="1600" b="1" dirty="0" smtClean="0"/>
              <a:t>Вт</a:t>
            </a:r>
            <a:endParaRPr lang="ru-RU" sz="1600" b="1" dirty="0"/>
          </a:p>
        </p:txBody>
      </p:sp>
      <p:sp>
        <p:nvSpPr>
          <p:cNvPr id="226" name="Rectangle 2"/>
          <p:cNvSpPr>
            <a:spLocks noChangeArrowheads="1"/>
          </p:cNvSpPr>
          <p:nvPr/>
        </p:nvSpPr>
        <p:spPr bwMode="auto">
          <a:xfrm>
            <a:off x="827584" y="188640"/>
            <a:ext cx="7631113" cy="64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Установленная электрическая мощность генерирующего оборудования 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ГП «НАЭК «</a:t>
            </a:r>
            <a:r>
              <a:rPr lang="ru-RU" sz="2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Энергоатом</a:t>
            </a:r>
            <a:r>
              <a:rPr lang="ru-RU" sz="2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</a:t>
            </a:r>
            <a:endParaRPr lang="ru-RU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7" name="Группа 226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228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8820150" y="6667501"/>
            <a:ext cx="32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7E5DBA-6C6B-48DB-87BD-F68E3C8A42B1}" type="slidenum">
              <a:rPr lang="ru-RU" sz="1000" smtClean="0">
                <a:solidFill>
                  <a:schemeClr val="bg1"/>
                </a:solidFill>
              </a:rPr>
              <a:pPr algn="r"/>
              <a:t>5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E90-313D-4C7C-AAF4-0144EE8CDA1B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7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393" y="289264"/>
            <a:ext cx="8887690" cy="4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Структура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ГП 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НАЭК «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Энергоатом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820150" y="6667501"/>
            <a:ext cx="32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7E5DBA-6C6B-48DB-87BD-F68E3C8A42B1}" type="slidenum">
              <a:rPr lang="uk-UA" sz="1000" smtClean="0">
                <a:solidFill>
                  <a:schemeClr val="bg1"/>
                </a:solidFill>
              </a:rPr>
              <a:pPr algn="r"/>
              <a:t>6</a:t>
            </a:fld>
            <a:endParaRPr lang="uk-UA" sz="10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3731308" y="908720"/>
            <a:ext cx="12875308" cy="5727331"/>
            <a:chOff x="-3731308" y="877258"/>
            <a:chExt cx="12875308" cy="5727331"/>
          </a:xfrm>
        </p:grpSpPr>
        <p:pic>
          <p:nvPicPr>
            <p:cNvPr id="90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03" y="2037023"/>
              <a:ext cx="3186125" cy="23865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Группа 48"/>
            <p:cNvGrpSpPr/>
            <p:nvPr/>
          </p:nvGrpSpPr>
          <p:grpSpPr>
            <a:xfrm>
              <a:off x="-3731308" y="877258"/>
              <a:ext cx="12875308" cy="5727331"/>
              <a:chOff x="-3731308" y="877258"/>
              <a:chExt cx="12875308" cy="5727331"/>
            </a:xfrm>
          </p:grpSpPr>
          <p:graphicFrame>
            <p:nvGraphicFramePr>
              <p:cNvPr id="50" name="Схема 49"/>
              <p:cNvGraphicFramePr/>
              <p:nvPr>
                <p:extLst>
                  <p:ext uri="{D42A27DB-BD31-4B8C-83A1-F6EECF244321}">
                    <p14:modId xmlns:p14="http://schemas.microsoft.com/office/powerpoint/2010/main" val="1265208244"/>
                  </p:ext>
                </p:extLst>
              </p:nvPr>
            </p:nvGraphicFramePr>
            <p:xfrm>
              <a:off x="5967622" y="1340768"/>
              <a:ext cx="3176378" cy="37987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51" name="Picture 9" descr="C:\Users\sturlo\AppData\Local\Microsoft\Windows\Temporary Internet Files\Content.Outlook\5WBQ3RHR\STB_0019 1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/>
              </a:blip>
              <a:srcRect/>
              <a:stretch>
                <a:fillRect/>
              </a:stretch>
            </p:blipFill>
            <p:spPr bwMode="auto">
              <a:xfrm>
                <a:off x="2724763" y="5204499"/>
                <a:ext cx="1758002" cy="131476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2" name="Picture 2" descr="T:\develop\НЕДАШКОВСКИЙ\2012\СЬОГОДНІ-укр\Красивые фото АЭС\РАЭС\красавица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83397" y="5233597"/>
                <a:ext cx="1763296" cy="13269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3" name="Picture 6" descr="http://www.energoatom.kiev.ua/upload/sub_9_photo0_60104.jpg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597338"/>
                <a:ext cx="576064" cy="509700"/>
              </a:xfrm>
              <a:prstGeom prst="ellipse">
                <a:avLst/>
              </a:prstGeom>
              <a:ln w="12700" cap="rnd">
                <a:solidFill>
                  <a:srgbClr val="0070C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0" descr="http://www.energoatom.kiev.ua/upload/sub_14_photo0_80475.jpg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3253522"/>
                <a:ext cx="508576" cy="494112"/>
              </a:xfrm>
              <a:prstGeom prst="ellipse">
                <a:avLst/>
              </a:prstGeom>
              <a:ln w="12700" cap="rnd">
                <a:solidFill>
                  <a:srgbClr val="0070C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2" descr="http://www.energoatom.kiev.ua/upload/sub_15_photo0_97202.jpg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2132856"/>
                <a:ext cx="504056" cy="485074"/>
              </a:xfrm>
              <a:prstGeom prst="ellipse">
                <a:avLst/>
              </a:prstGeom>
              <a:ln w="12700" cap="rnd">
                <a:solidFill>
                  <a:srgbClr val="0070C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Прямоугольник 55"/>
              <p:cNvSpPr/>
              <p:nvPr/>
            </p:nvSpPr>
            <p:spPr>
              <a:xfrm>
                <a:off x="3494591" y="3061513"/>
                <a:ext cx="1976348" cy="397032"/>
              </a:xfrm>
              <a:prstGeom prst="rect">
                <a:avLst/>
              </a:prstGeom>
              <a:solidFill>
                <a:srgbClr val="0070C0"/>
              </a:solidFill>
              <a:ln w="19050">
                <a:solidFill>
                  <a:sysClr val="window" lastClr="FFFFFF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532626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ДИРЕКЦИЯ 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</a:br>
                <a:r>
                  <a:rPr lang="uk-UA" sz="1100" b="1" kern="0" dirty="0">
                    <a:solidFill>
                      <a:prstClr val="white"/>
                    </a:solidFill>
                  </a:rPr>
                  <a:t>Г</a:t>
                </a:r>
                <a:r>
                  <a:rPr kumimoji="0" lang="uk-UA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П «НАЭК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uk-UA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«ЭНЕРГОАТОМ»</a:t>
                </a:r>
              </a:p>
            </p:txBody>
          </p:sp>
          <p:pic>
            <p:nvPicPr>
              <p:cNvPr id="58" name="Picture 22" descr="Прямая ссылка на встроенное изображение">
                <a:hlinkClick r:id="rId17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10" t="4182" r="21945" b="5107"/>
              <a:stretch/>
            </p:blipFill>
            <p:spPr bwMode="auto">
              <a:xfrm>
                <a:off x="6444208" y="2677458"/>
                <a:ext cx="508186" cy="495324"/>
              </a:xfrm>
              <a:prstGeom prst="ellipse">
                <a:avLst/>
              </a:prstGeom>
              <a:noFill/>
              <a:ln w="12700">
                <a:solidFill>
                  <a:srgbClr val="0070C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0" name="Группа 59"/>
              <p:cNvGrpSpPr/>
              <p:nvPr/>
            </p:nvGrpSpPr>
            <p:grpSpPr>
              <a:xfrm>
                <a:off x="2817076" y="1617489"/>
                <a:ext cx="3278046" cy="3267881"/>
                <a:chOff x="3111821" y="1355102"/>
                <a:chExt cx="3035899" cy="3114246"/>
              </a:xfrm>
            </p:grpSpPr>
            <p:sp>
              <p:nvSpPr>
                <p:cNvPr id="80" name="Арка 79"/>
                <p:cNvSpPr/>
                <p:nvPr/>
              </p:nvSpPr>
              <p:spPr>
                <a:xfrm>
                  <a:off x="3167761" y="1355102"/>
                  <a:ext cx="2973410" cy="2973410"/>
                </a:xfrm>
                <a:prstGeom prst="blockArc">
                  <a:avLst>
                    <a:gd name="adj1" fmla="val 11880000"/>
                    <a:gd name="adj2" fmla="val 16200000"/>
                    <a:gd name="adj3" fmla="val 4644"/>
                  </a:avLst>
                </a:prstGeom>
                <a:gradFill rotWithShape="1">
                  <a:gsLst>
                    <a:gs pos="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</p:sp>
            <p:sp>
              <p:nvSpPr>
                <p:cNvPr id="81" name="Арка 80"/>
                <p:cNvSpPr/>
                <p:nvPr/>
              </p:nvSpPr>
              <p:spPr>
                <a:xfrm>
                  <a:off x="3167761" y="1355102"/>
                  <a:ext cx="2973410" cy="2973410"/>
                </a:xfrm>
                <a:prstGeom prst="blockArc">
                  <a:avLst>
                    <a:gd name="adj1" fmla="val 7560000"/>
                    <a:gd name="adj2" fmla="val 11880000"/>
                    <a:gd name="adj3" fmla="val 4644"/>
                  </a:avLst>
                </a:prstGeom>
                <a:gradFill rotWithShape="1">
                  <a:gsLst>
                    <a:gs pos="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</p:sp>
            <p:sp>
              <p:nvSpPr>
                <p:cNvPr id="82" name="Арка 81"/>
                <p:cNvSpPr/>
                <p:nvPr/>
              </p:nvSpPr>
              <p:spPr>
                <a:xfrm>
                  <a:off x="3167761" y="1355102"/>
                  <a:ext cx="2973410" cy="2973410"/>
                </a:xfrm>
                <a:prstGeom prst="blockArc">
                  <a:avLst>
                    <a:gd name="adj1" fmla="val 3240000"/>
                    <a:gd name="adj2" fmla="val 7560000"/>
                    <a:gd name="adj3" fmla="val 4644"/>
                  </a:avLst>
                </a:prstGeom>
                <a:gradFill rotWithShape="1">
                  <a:gsLst>
                    <a:gs pos="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</p:sp>
            <p:sp>
              <p:nvSpPr>
                <p:cNvPr id="83" name="Арка 82"/>
                <p:cNvSpPr/>
                <p:nvPr/>
              </p:nvSpPr>
              <p:spPr>
                <a:xfrm>
                  <a:off x="3167761" y="1355102"/>
                  <a:ext cx="2973410" cy="2973410"/>
                </a:xfrm>
                <a:prstGeom prst="blockArc">
                  <a:avLst>
                    <a:gd name="adj1" fmla="val 20520000"/>
                    <a:gd name="adj2" fmla="val 3240000"/>
                    <a:gd name="adj3" fmla="val 4644"/>
                  </a:avLst>
                </a:prstGeom>
                <a:gradFill rotWithShape="1">
                  <a:gsLst>
                    <a:gs pos="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</p:sp>
            <p:sp>
              <p:nvSpPr>
                <p:cNvPr id="84" name="Арка 83"/>
                <p:cNvSpPr/>
                <p:nvPr/>
              </p:nvSpPr>
              <p:spPr>
                <a:xfrm>
                  <a:off x="3167761" y="1355102"/>
                  <a:ext cx="2973410" cy="2973410"/>
                </a:xfrm>
                <a:prstGeom prst="blockArc">
                  <a:avLst>
                    <a:gd name="adj1" fmla="val 16200000"/>
                    <a:gd name="adj2" fmla="val 20520000"/>
                    <a:gd name="adj3" fmla="val 4644"/>
                  </a:avLst>
                </a:prstGeom>
                <a:gradFill rotWithShape="1">
                  <a:gsLst>
                    <a:gs pos="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tint val="60000"/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</p:sp>
            <p:sp>
              <p:nvSpPr>
                <p:cNvPr id="85" name="Полилиния 84"/>
                <p:cNvSpPr/>
                <p:nvPr/>
              </p:nvSpPr>
              <p:spPr>
                <a:xfrm>
                  <a:off x="5090227" y="1401864"/>
                  <a:ext cx="958834" cy="958834"/>
                </a:xfrm>
                <a:custGeom>
                  <a:avLst/>
                  <a:gdLst>
                    <a:gd name="connsiteX0" fmla="*/ 0 w 958834"/>
                    <a:gd name="connsiteY0" fmla="*/ 479417 h 958834"/>
                    <a:gd name="connsiteX1" fmla="*/ 479417 w 958834"/>
                    <a:gd name="connsiteY1" fmla="*/ 0 h 958834"/>
                    <a:gd name="connsiteX2" fmla="*/ 958834 w 958834"/>
                    <a:gd name="connsiteY2" fmla="*/ 479417 h 958834"/>
                    <a:gd name="connsiteX3" fmla="*/ 479417 w 958834"/>
                    <a:gd name="connsiteY3" fmla="*/ 958834 h 958834"/>
                    <a:gd name="connsiteX4" fmla="*/ 0 w 958834"/>
                    <a:gd name="connsiteY4" fmla="*/ 479417 h 95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8834" h="958834">
                      <a:moveTo>
                        <a:pt x="0" y="479417"/>
                      </a:moveTo>
                      <a:cubicBezTo>
                        <a:pt x="0" y="214642"/>
                        <a:pt x="214642" y="0"/>
                        <a:pt x="479417" y="0"/>
                      </a:cubicBezTo>
                      <a:cubicBezTo>
                        <a:pt x="744192" y="0"/>
                        <a:pt x="958834" y="214642"/>
                        <a:pt x="958834" y="479417"/>
                      </a:cubicBezTo>
                      <a:cubicBezTo>
                        <a:pt x="958834" y="744192"/>
                        <a:pt x="744192" y="958834"/>
                        <a:pt x="479417" y="958834"/>
                      </a:cubicBezTo>
                      <a:cubicBezTo>
                        <a:pt x="214642" y="958834"/>
                        <a:pt x="0" y="744192"/>
                        <a:pt x="0" y="4794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F81BD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txBody>
                <a:bodyPr spcFirstLastPara="0" vert="horz" wrap="square" lIns="159468" tIns="159468" rIns="159468" bIns="159468" numCol="1" spcCol="1270" anchor="ctr" anchorCtr="0">
                  <a:noAutofit/>
                </a:bodyPr>
                <a:lstStyle/>
                <a:p>
                  <a:pPr marL="0" marR="0" lvl="0" indent="0" algn="ctr" defTabSz="6667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ОП ЗАЭС</a:t>
                  </a:r>
                  <a:endParaRPr kumimoji="0" lang="ru-RU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>
                <a:xfrm>
                  <a:off x="5188886" y="3430084"/>
                  <a:ext cx="958834" cy="958834"/>
                </a:xfrm>
                <a:custGeom>
                  <a:avLst/>
                  <a:gdLst>
                    <a:gd name="connsiteX0" fmla="*/ 0 w 958834"/>
                    <a:gd name="connsiteY0" fmla="*/ 479417 h 958834"/>
                    <a:gd name="connsiteX1" fmla="*/ 479417 w 958834"/>
                    <a:gd name="connsiteY1" fmla="*/ 0 h 958834"/>
                    <a:gd name="connsiteX2" fmla="*/ 958834 w 958834"/>
                    <a:gd name="connsiteY2" fmla="*/ 479417 h 958834"/>
                    <a:gd name="connsiteX3" fmla="*/ 479417 w 958834"/>
                    <a:gd name="connsiteY3" fmla="*/ 958834 h 958834"/>
                    <a:gd name="connsiteX4" fmla="*/ 0 w 958834"/>
                    <a:gd name="connsiteY4" fmla="*/ 479417 h 95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8834" h="958834">
                      <a:moveTo>
                        <a:pt x="0" y="479417"/>
                      </a:moveTo>
                      <a:cubicBezTo>
                        <a:pt x="0" y="214642"/>
                        <a:pt x="214642" y="0"/>
                        <a:pt x="479417" y="0"/>
                      </a:cubicBezTo>
                      <a:cubicBezTo>
                        <a:pt x="744192" y="0"/>
                        <a:pt x="958834" y="214642"/>
                        <a:pt x="958834" y="479417"/>
                      </a:cubicBezTo>
                      <a:cubicBezTo>
                        <a:pt x="958834" y="744192"/>
                        <a:pt x="744192" y="958834"/>
                        <a:pt x="479417" y="958834"/>
                      </a:cubicBezTo>
                      <a:cubicBezTo>
                        <a:pt x="214642" y="958834"/>
                        <a:pt x="0" y="744192"/>
                        <a:pt x="0" y="4794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F81BD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txBody>
                <a:bodyPr spcFirstLastPara="0" vert="horz" wrap="square" lIns="159468" tIns="159468" rIns="159468" bIns="159468" numCol="1" spcCol="1270" anchor="ctr" anchorCtr="0">
                  <a:noAutofit/>
                </a:bodyPr>
                <a:lstStyle/>
                <a:p>
                  <a:pPr marL="0" marR="0" lvl="0" indent="0" algn="ctr" defTabSz="6667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ОП РАЭС</a:t>
                  </a:r>
                  <a:endParaRPr kumimoji="0" lang="ru-RU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>
                <a:xfrm>
                  <a:off x="3216374" y="3450293"/>
                  <a:ext cx="1000332" cy="1019055"/>
                </a:xfrm>
                <a:custGeom>
                  <a:avLst/>
                  <a:gdLst>
                    <a:gd name="connsiteX0" fmla="*/ 0 w 958834"/>
                    <a:gd name="connsiteY0" fmla="*/ 479417 h 958834"/>
                    <a:gd name="connsiteX1" fmla="*/ 479417 w 958834"/>
                    <a:gd name="connsiteY1" fmla="*/ 0 h 958834"/>
                    <a:gd name="connsiteX2" fmla="*/ 958834 w 958834"/>
                    <a:gd name="connsiteY2" fmla="*/ 479417 h 958834"/>
                    <a:gd name="connsiteX3" fmla="*/ 479417 w 958834"/>
                    <a:gd name="connsiteY3" fmla="*/ 958834 h 958834"/>
                    <a:gd name="connsiteX4" fmla="*/ 0 w 958834"/>
                    <a:gd name="connsiteY4" fmla="*/ 479417 h 95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8834" h="958834">
                      <a:moveTo>
                        <a:pt x="0" y="479417"/>
                      </a:moveTo>
                      <a:cubicBezTo>
                        <a:pt x="0" y="214642"/>
                        <a:pt x="214642" y="0"/>
                        <a:pt x="479417" y="0"/>
                      </a:cubicBezTo>
                      <a:cubicBezTo>
                        <a:pt x="744192" y="0"/>
                        <a:pt x="958834" y="214642"/>
                        <a:pt x="958834" y="479417"/>
                      </a:cubicBezTo>
                      <a:cubicBezTo>
                        <a:pt x="958834" y="744192"/>
                        <a:pt x="744192" y="958834"/>
                        <a:pt x="479417" y="958834"/>
                      </a:cubicBezTo>
                      <a:cubicBezTo>
                        <a:pt x="214642" y="958834"/>
                        <a:pt x="0" y="744192"/>
                        <a:pt x="0" y="4794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F81BD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txBody>
                <a:bodyPr spcFirstLastPara="0" vert="horz" wrap="square" lIns="159468" tIns="159468" rIns="159468" bIns="159468" numCol="1" spcCol="1270" anchor="ctr" anchorCtr="0">
                  <a:noAutofit/>
                </a:bodyPr>
                <a:lstStyle/>
                <a:p>
                  <a:pPr marL="0" marR="0" lvl="0" indent="0" algn="ctr" defTabSz="6667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uk-UA" sz="1500" b="1" kern="0" dirty="0">
                      <a:solidFill>
                        <a:prstClr val="white"/>
                      </a:solidFill>
                      <a:latin typeface="Calibri"/>
                    </a:rPr>
                    <a:t>О</a:t>
                  </a:r>
                  <a:r>
                    <a:rPr kumimoji="0" lang="uk-UA" sz="1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П ХАЭС</a:t>
                  </a:r>
                  <a:endParaRPr kumimoji="0" lang="ru-RU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>
                  <a:off x="3111821" y="1424021"/>
                  <a:ext cx="1006955" cy="958834"/>
                </a:xfrm>
                <a:custGeom>
                  <a:avLst/>
                  <a:gdLst>
                    <a:gd name="connsiteX0" fmla="*/ 0 w 958834"/>
                    <a:gd name="connsiteY0" fmla="*/ 479417 h 958834"/>
                    <a:gd name="connsiteX1" fmla="*/ 479417 w 958834"/>
                    <a:gd name="connsiteY1" fmla="*/ 0 h 958834"/>
                    <a:gd name="connsiteX2" fmla="*/ 958834 w 958834"/>
                    <a:gd name="connsiteY2" fmla="*/ 479417 h 958834"/>
                    <a:gd name="connsiteX3" fmla="*/ 479417 w 958834"/>
                    <a:gd name="connsiteY3" fmla="*/ 958834 h 958834"/>
                    <a:gd name="connsiteX4" fmla="*/ 0 w 958834"/>
                    <a:gd name="connsiteY4" fmla="*/ 479417 h 95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8834" h="958834">
                      <a:moveTo>
                        <a:pt x="0" y="479417"/>
                      </a:moveTo>
                      <a:cubicBezTo>
                        <a:pt x="0" y="214642"/>
                        <a:pt x="214642" y="0"/>
                        <a:pt x="479417" y="0"/>
                      </a:cubicBezTo>
                      <a:cubicBezTo>
                        <a:pt x="744192" y="0"/>
                        <a:pt x="958834" y="214642"/>
                        <a:pt x="958834" y="479417"/>
                      </a:cubicBezTo>
                      <a:cubicBezTo>
                        <a:pt x="958834" y="744192"/>
                        <a:pt x="744192" y="958834"/>
                        <a:pt x="479417" y="958834"/>
                      </a:cubicBezTo>
                      <a:cubicBezTo>
                        <a:pt x="214642" y="958834"/>
                        <a:pt x="0" y="744192"/>
                        <a:pt x="0" y="4794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F81BD">
                        <a:hueOff val="0"/>
                        <a:satOff val="0"/>
                        <a:lumOff val="0"/>
                        <a:alphaOff val="0"/>
                        <a:shade val="51000"/>
                        <a:satMod val="130000"/>
                      </a:srgbClr>
                    </a:gs>
                    <a:gs pos="80000">
                      <a:srgbClr val="4F81BD">
                        <a:hueOff val="0"/>
                        <a:satOff val="0"/>
                        <a:lumOff val="0"/>
                        <a:alphaOff val="0"/>
                        <a:shade val="93000"/>
                        <a:satMod val="130000"/>
                      </a:srgbClr>
                    </a:gs>
                    <a:gs pos="100000">
                      <a:srgbClr val="4F81BD">
                        <a:hueOff val="0"/>
                        <a:satOff val="0"/>
                        <a:lumOff val="0"/>
                        <a:alphaOff val="0"/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txBody>
                <a:bodyPr spcFirstLastPara="0" vert="horz" wrap="square" lIns="159468" tIns="159468" rIns="159468" bIns="159468" numCol="1" spcCol="1270" anchor="ctr" anchorCtr="0">
                  <a:noAutofit/>
                </a:bodyPr>
                <a:lstStyle/>
                <a:p>
                  <a:pPr marL="0" marR="0" lvl="0" indent="0" algn="ctr" defTabSz="6667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uk-UA" sz="1500" b="1" kern="0" dirty="0">
                      <a:solidFill>
                        <a:prstClr val="white"/>
                      </a:solidFill>
                      <a:latin typeface="Calibri"/>
                    </a:rPr>
                    <a:t>О</a:t>
                  </a:r>
                  <a:r>
                    <a:rPr kumimoji="0" lang="uk-UA" sz="1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П </a:t>
                  </a:r>
                  <a:r>
                    <a:rPr lang="uk-UA" sz="1500" b="1" kern="0" dirty="0" smtClean="0">
                      <a:solidFill>
                        <a:prstClr val="white"/>
                      </a:solidFill>
                      <a:latin typeface="Calibri"/>
                    </a:rPr>
                    <a:t>Ю</a:t>
                  </a:r>
                  <a:r>
                    <a:rPr kumimoji="0" lang="uk-UA" sz="15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УАЭС</a:t>
                  </a:r>
                  <a:endParaRPr kumimoji="0" lang="ru-RU" sz="1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-3731308" y="877258"/>
                <a:ext cx="6580956" cy="4462622"/>
                <a:chOff x="-3672307" y="800715"/>
                <a:chExt cx="6580956" cy="4462622"/>
              </a:xfrm>
              <a:scene3d>
                <a:camera prst="orthographicFront">
                  <a:rot lat="0" lon="0" rev="10800000"/>
                </a:camera>
                <a:lightRig rig="threePt" dir="t"/>
              </a:scene3d>
            </p:grpSpPr>
            <p:sp>
              <p:nvSpPr>
                <p:cNvPr id="69" name="Арка 68"/>
                <p:cNvSpPr/>
                <p:nvPr/>
              </p:nvSpPr>
              <p:spPr>
                <a:xfrm>
                  <a:off x="-3672307" y="800715"/>
                  <a:ext cx="4462622" cy="4462622"/>
                </a:xfrm>
                <a:prstGeom prst="blockArc">
                  <a:avLst>
                    <a:gd name="adj1" fmla="val 18900000"/>
                    <a:gd name="adj2" fmla="val 2700000"/>
                    <a:gd name="adj3" fmla="val 484"/>
                  </a:avLst>
                </a:prstGeom>
                <a:noFill/>
                <a:ln w="25400" cap="flat" cmpd="sng" algn="ctr">
                  <a:solidFill>
                    <a:srgbClr val="4F81BD">
                      <a:shade val="60000"/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</p:sp>
            <p:sp>
              <p:nvSpPr>
                <p:cNvPr id="70" name="Полилиния 69"/>
                <p:cNvSpPr/>
                <p:nvPr/>
              </p:nvSpPr>
              <p:spPr>
                <a:xfrm>
                  <a:off x="386727" y="1582798"/>
                  <a:ext cx="2521921" cy="414178"/>
                </a:xfrm>
                <a:custGeom>
                  <a:avLst/>
                  <a:gdLst>
                    <a:gd name="connsiteX0" fmla="*/ 0 w 2521921"/>
                    <a:gd name="connsiteY0" fmla="*/ 0 h 414178"/>
                    <a:gd name="connsiteX1" fmla="*/ 2521921 w 2521921"/>
                    <a:gd name="connsiteY1" fmla="*/ 0 h 414178"/>
                    <a:gd name="connsiteX2" fmla="*/ 2521921 w 2521921"/>
                    <a:gd name="connsiteY2" fmla="*/ 414178 h 414178"/>
                    <a:gd name="connsiteX3" fmla="*/ 0 w 2521921"/>
                    <a:gd name="connsiteY3" fmla="*/ 414178 h 414178"/>
                    <a:gd name="connsiteX4" fmla="*/ 0 w 2521921"/>
                    <a:gd name="connsiteY4" fmla="*/ 0 h 414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1921" h="414178">
                      <a:moveTo>
                        <a:pt x="0" y="0"/>
                      </a:moveTo>
                      <a:lnTo>
                        <a:pt x="2521921" y="0"/>
                      </a:lnTo>
                      <a:lnTo>
                        <a:pt x="2521921" y="414178"/>
                      </a:lnTo>
                      <a:lnTo>
                        <a:pt x="0" y="414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  <p:txBody>
                <a:bodyPr spcFirstLastPara="0" vert="horz" wrap="square" lIns="328754" tIns="33020" rIns="33020" bIns="33020" numCol="1" spcCol="1270" anchor="ctr" anchorCtr="0">
                  <a:noAutofit/>
                  <a:flatTx/>
                </a:bodyPr>
                <a:lstStyle/>
                <a:p>
                  <a:pPr marL="0" marR="0" lvl="0" indent="0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b="1" kern="0" dirty="0" smtClean="0">
                      <a:solidFill>
                        <a:prstClr val="white"/>
                      </a:solidFill>
                      <a:latin typeface="Calibri"/>
                    </a:rPr>
                    <a:t>ОП </a:t>
                  </a:r>
                  <a:r>
                    <a:rPr lang="ru-RU" sz="1100" b="1" kern="0" dirty="0">
                      <a:solidFill>
                        <a:prstClr val="white"/>
                      </a:solidFill>
                      <a:latin typeface="Calibri"/>
                    </a:rPr>
                    <a:t>«</a:t>
                  </a:r>
                  <a:r>
                    <a:rPr lang="ru-RU" sz="1100" b="1" kern="0" dirty="0" smtClean="0">
                      <a:solidFill>
                        <a:prstClr val="white"/>
                      </a:solidFill>
                      <a:latin typeface="Calibri"/>
                    </a:rPr>
                    <a:t>АТОМПРОЕКТИНЖИНИРИНГ</a:t>
                  </a:r>
                  <a:r>
                    <a:rPr kumimoji="0" lang="ru-RU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»</a:t>
                  </a:r>
                </a:p>
              </p:txBody>
            </p:sp>
            <p:sp>
              <p:nvSpPr>
                <p:cNvPr id="71" name="Овал 70"/>
                <p:cNvSpPr/>
                <p:nvPr/>
              </p:nvSpPr>
              <p:spPr>
                <a:xfrm>
                  <a:off x="127866" y="1531026"/>
                  <a:ext cx="517723" cy="517723"/>
                </a:xfrm>
                <a:prstGeom prst="ellipse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4F81B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</p:sp>
            <p:sp>
              <p:nvSpPr>
                <p:cNvPr id="72" name="Полилиния 71"/>
                <p:cNvSpPr/>
                <p:nvPr/>
              </p:nvSpPr>
              <p:spPr>
                <a:xfrm>
                  <a:off x="683516" y="2203867"/>
                  <a:ext cx="2225133" cy="414178"/>
                </a:xfrm>
                <a:custGeom>
                  <a:avLst/>
                  <a:gdLst>
                    <a:gd name="connsiteX0" fmla="*/ 0 w 2225133"/>
                    <a:gd name="connsiteY0" fmla="*/ 0 h 414178"/>
                    <a:gd name="connsiteX1" fmla="*/ 2225133 w 2225133"/>
                    <a:gd name="connsiteY1" fmla="*/ 0 h 414178"/>
                    <a:gd name="connsiteX2" fmla="*/ 2225133 w 2225133"/>
                    <a:gd name="connsiteY2" fmla="*/ 414178 h 414178"/>
                    <a:gd name="connsiteX3" fmla="*/ 0 w 2225133"/>
                    <a:gd name="connsiteY3" fmla="*/ 414178 h 414178"/>
                    <a:gd name="connsiteX4" fmla="*/ 0 w 2225133"/>
                    <a:gd name="connsiteY4" fmla="*/ 0 h 414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33" h="414178">
                      <a:moveTo>
                        <a:pt x="0" y="0"/>
                      </a:moveTo>
                      <a:lnTo>
                        <a:pt x="2225133" y="0"/>
                      </a:lnTo>
                      <a:lnTo>
                        <a:pt x="2225133" y="414178"/>
                      </a:lnTo>
                      <a:lnTo>
                        <a:pt x="0" y="414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  <p:txBody>
                <a:bodyPr spcFirstLastPara="0" vert="horz" wrap="square" lIns="328754" tIns="33020" rIns="33020" bIns="33020" numCol="1" spcCol="1270" anchor="ctr" anchorCtr="0">
                  <a:noAutofit/>
                  <a:flatTx/>
                </a:bodyPr>
                <a:lstStyle/>
                <a:p>
                  <a:pPr marL="0" marR="0" lvl="0" indent="0" defTabSz="577850" eaLnBrk="1" fontAlgn="auto" latinLnBrk="0" hangingPunct="1">
                    <a:lnSpc>
                      <a:spcPts val="1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b="1" kern="0" dirty="0" smtClean="0">
                      <a:solidFill>
                        <a:prstClr val="white"/>
                      </a:solidFill>
                      <a:latin typeface="Calibri"/>
                    </a:rPr>
                    <a:t>ОП </a:t>
                  </a:r>
                  <a:r>
                    <a:rPr lang="ru-RU" sz="1100" b="1" kern="0" dirty="0">
                      <a:solidFill>
                        <a:prstClr val="white"/>
                      </a:solidFill>
                      <a:latin typeface="Calibri"/>
                    </a:rPr>
                    <a:t>«АВАРИЙНО-ТЕХНИЧЕСКИЙ </a:t>
                  </a:r>
                  <a:r>
                    <a:rPr lang="ru-RU" sz="1100" b="1" kern="0" dirty="0" smtClean="0">
                      <a:solidFill>
                        <a:prstClr val="white"/>
                      </a:solidFill>
                      <a:latin typeface="Calibri"/>
                    </a:rPr>
                    <a:t>ЦЕНТР</a:t>
                  </a:r>
                  <a:r>
                    <a:rPr lang="ru-RU" sz="1100" b="1" kern="0" dirty="0">
                      <a:solidFill>
                        <a:prstClr val="white"/>
                      </a:solidFill>
                      <a:latin typeface="Calibri"/>
                    </a:rPr>
                    <a:t>»</a:t>
                  </a:r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424654" y="2152095"/>
                  <a:ext cx="517723" cy="517723"/>
                </a:xfrm>
                <a:prstGeom prst="ellipse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4F81B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74" name="Полилиния 73"/>
                <p:cNvSpPr/>
                <p:nvPr/>
              </p:nvSpPr>
              <p:spPr>
                <a:xfrm>
                  <a:off x="774606" y="2824936"/>
                  <a:ext cx="2134043" cy="414178"/>
                </a:xfrm>
                <a:custGeom>
                  <a:avLst/>
                  <a:gdLst>
                    <a:gd name="connsiteX0" fmla="*/ 0 w 2134043"/>
                    <a:gd name="connsiteY0" fmla="*/ 0 h 414178"/>
                    <a:gd name="connsiteX1" fmla="*/ 2134043 w 2134043"/>
                    <a:gd name="connsiteY1" fmla="*/ 0 h 414178"/>
                    <a:gd name="connsiteX2" fmla="*/ 2134043 w 2134043"/>
                    <a:gd name="connsiteY2" fmla="*/ 414178 h 414178"/>
                    <a:gd name="connsiteX3" fmla="*/ 0 w 2134043"/>
                    <a:gd name="connsiteY3" fmla="*/ 414178 h 414178"/>
                    <a:gd name="connsiteX4" fmla="*/ 0 w 2134043"/>
                    <a:gd name="connsiteY4" fmla="*/ 0 h 414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4043" h="414178">
                      <a:moveTo>
                        <a:pt x="0" y="0"/>
                      </a:moveTo>
                      <a:lnTo>
                        <a:pt x="2134043" y="0"/>
                      </a:lnTo>
                      <a:lnTo>
                        <a:pt x="2134043" y="414178"/>
                      </a:lnTo>
                      <a:lnTo>
                        <a:pt x="0" y="414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  <p:txBody>
                <a:bodyPr spcFirstLastPara="0" vert="horz" wrap="square" lIns="328754" tIns="30480" rIns="30480" bIns="30480" numCol="1" spcCol="1270" anchor="ctr" anchorCtr="0">
                  <a:noAutofit/>
                  <a:flatTx/>
                </a:bodyPr>
                <a:lstStyle/>
                <a:p>
                  <a:pPr marL="0" marR="0" lvl="0" indent="0" defTabSz="5334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>
                      <a:tab pos="1885950" algn="l"/>
                    </a:tabLst>
                    <a:defRPr/>
                  </a:pPr>
                  <a:r>
                    <a:rPr lang="ru-RU" sz="1100" b="1" kern="0" dirty="0">
                      <a:solidFill>
                        <a:prstClr val="white"/>
                      </a:solidFill>
                      <a:latin typeface="Calibri"/>
                    </a:rPr>
                    <a:t>О</a:t>
                  </a:r>
                  <a:r>
                    <a:rPr kumimoji="0" lang="ru-RU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П «АТОМКОМПЛЕКТ</a:t>
                  </a:r>
                  <a:r>
                    <a:rPr kumimoji="0" lang="ru-RU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»</a:t>
                  </a:r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515744" y="2773164"/>
                  <a:ext cx="517723" cy="517723"/>
                </a:xfrm>
                <a:prstGeom prst="ellipse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4F81B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</p:sp>
            <p:sp>
              <p:nvSpPr>
                <p:cNvPr id="76" name="Полилиния 75"/>
                <p:cNvSpPr/>
                <p:nvPr/>
              </p:nvSpPr>
              <p:spPr>
                <a:xfrm>
                  <a:off x="683516" y="3446005"/>
                  <a:ext cx="2225133" cy="414178"/>
                </a:xfrm>
                <a:custGeom>
                  <a:avLst/>
                  <a:gdLst>
                    <a:gd name="connsiteX0" fmla="*/ 0 w 2225133"/>
                    <a:gd name="connsiteY0" fmla="*/ 0 h 414178"/>
                    <a:gd name="connsiteX1" fmla="*/ 2225133 w 2225133"/>
                    <a:gd name="connsiteY1" fmla="*/ 0 h 414178"/>
                    <a:gd name="connsiteX2" fmla="*/ 2225133 w 2225133"/>
                    <a:gd name="connsiteY2" fmla="*/ 414178 h 414178"/>
                    <a:gd name="connsiteX3" fmla="*/ 0 w 2225133"/>
                    <a:gd name="connsiteY3" fmla="*/ 414178 h 414178"/>
                    <a:gd name="connsiteX4" fmla="*/ 0 w 2225133"/>
                    <a:gd name="connsiteY4" fmla="*/ 0 h 414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5133" h="414178">
                      <a:moveTo>
                        <a:pt x="0" y="0"/>
                      </a:moveTo>
                      <a:lnTo>
                        <a:pt x="2225133" y="0"/>
                      </a:lnTo>
                      <a:lnTo>
                        <a:pt x="2225133" y="414178"/>
                      </a:lnTo>
                      <a:lnTo>
                        <a:pt x="0" y="414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  <p:txBody>
                <a:bodyPr spcFirstLastPara="0" vert="horz" wrap="square" lIns="328754" tIns="33020" rIns="33020" bIns="33020" numCol="1" spcCol="1270" anchor="ctr" anchorCtr="0">
                  <a:noAutofit/>
                  <a:flatTx/>
                </a:bodyPr>
                <a:lstStyle/>
                <a:p>
                  <a:pPr marL="0" marR="0" lvl="0" indent="0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b="1" kern="0" dirty="0">
                      <a:solidFill>
                        <a:prstClr val="white"/>
                      </a:solidFill>
                      <a:latin typeface="Calibri"/>
                    </a:rPr>
                    <a:t>О</a:t>
                  </a:r>
                  <a:r>
                    <a:rPr kumimoji="0" lang="ru-RU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П «АТОМЭНЕРГОМАШ</a:t>
                  </a:r>
                  <a:r>
                    <a:rPr kumimoji="0" lang="ru-RU" sz="13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»</a:t>
                  </a:r>
                </a:p>
              </p:txBody>
            </p:sp>
            <p:sp>
              <p:nvSpPr>
                <p:cNvPr id="77" name="Овал 76"/>
                <p:cNvSpPr/>
                <p:nvPr/>
              </p:nvSpPr>
              <p:spPr>
                <a:xfrm>
                  <a:off x="424654" y="3394233"/>
                  <a:ext cx="517723" cy="517723"/>
                </a:xfrm>
                <a:prstGeom prst="ellipse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4F81B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</p:sp>
            <p:sp>
              <p:nvSpPr>
                <p:cNvPr id="78" name="Полилиния 77"/>
                <p:cNvSpPr/>
                <p:nvPr/>
              </p:nvSpPr>
              <p:spPr>
                <a:xfrm>
                  <a:off x="386727" y="4067074"/>
                  <a:ext cx="2521921" cy="414178"/>
                </a:xfrm>
                <a:custGeom>
                  <a:avLst/>
                  <a:gdLst>
                    <a:gd name="connsiteX0" fmla="*/ 0 w 2521921"/>
                    <a:gd name="connsiteY0" fmla="*/ 0 h 414178"/>
                    <a:gd name="connsiteX1" fmla="*/ 2521921 w 2521921"/>
                    <a:gd name="connsiteY1" fmla="*/ 0 h 414178"/>
                    <a:gd name="connsiteX2" fmla="*/ 2521921 w 2521921"/>
                    <a:gd name="connsiteY2" fmla="*/ 414178 h 414178"/>
                    <a:gd name="connsiteX3" fmla="*/ 0 w 2521921"/>
                    <a:gd name="connsiteY3" fmla="*/ 414178 h 414178"/>
                    <a:gd name="connsiteX4" fmla="*/ 0 w 2521921"/>
                    <a:gd name="connsiteY4" fmla="*/ 0 h 414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1921" h="414178">
                      <a:moveTo>
                        <a:pt x="0" y="0"/>
                      </a:moveTo>
                      <a:lnTo>
                        <a:pt x="2521921" y="0"/>
                      </a:lnTo>
                      <a:lnTo>
                        <a:pt x="2521921" y="414178"/>
                      </a:lnTo>
                      <a:lnTo>
                        <a:pt x="0" y="414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  <p:txBody>
                <a:bodyPr spcFirstLastPara="0" vert="horz" wrap="square" lIns="328754" tIns="33020" rIns="33020" bIns="33020" numCol="1" spcCol="1270" anchor="ctr" anchorCtr="0">
                  <a:noAutofit/>
                  <a:flatTx/>
                </a:bodyPr>
                <a:lstStyle/>
                <a:p>
                  <a:pPr marL="0" marR="0" lvl="0" indent="0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b="1" kern="0" dirty="0">
                      <a:solidFill>
                        <a:prstClr val="white"/>
                      </a:solidFill>
                      <a:latin typeface="Calibri"/>
                    </a:rPr>
                    <a:t>ОП «АТОМРЕМОНТСЕРВИС»</a:t>
                  </a:r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127866" y="4015302"/>
                  <a:ext cx="517723" cy="517723"/>
                </a:xfrm>
                <a:prstGeom prst="ellipse">
                  <a:avLst/>
                </a:pr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4F81B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>
                    <a:rot lat="0" lon="0" rev="10800000"/>
                  </a:camera>
                  <a:lightRig rig="threePt" dir="t"/>
                </a:scene3d>
                <a:sp3d/>
              </p:spPr>
            </p:sp>
          </p:grpSp>
          <p:pic>
            <p:nvPicPr>
              <p:cNvPr id="62" name="Picture 14" descr="http://www.energoatom.kiev.ua/files/image/aemash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1733" y="2132232"/>
                <a:ext cx="615930" cy="601360"/>
              </a:xfrm>
              <a:prstGeom prst="ellipse">
                <a:avLst/>
              </a:prstGeom>
              <a:ln w="12700" cap="rnd">
                <a:solidFill>
                  <a:srgbClr val="0070C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://www.energoatom.kiev.ua/upload/sub_7_photo0_24744.jpg">
                <a:hlinkClick r:id="rId20"/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3921" y="1607569"/>
                <a:ext cx="580216" cy="576719"/>
              </a:xfrm>
              <a:prstGeom prst="ellipse">
                <a:avLst/>
              </a:prstGeom>
              <a:ln w="12700" cap="rnd">
                <a:solidFill>
                  <a:srgbClr val="0070C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http://www.energoatom.kiev.ua/upload/sub_12_photo0_10801.jpg">
                <a:hlinkClick r:id="rId22"/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8031" y="2720912"/>
                <a:ext cx="610904" cy="622227"/>
              </a:xfrm>
              <a:prstGeom prst="ellipse">
                <a:avLst/>
              </a:prstGeom>
              <a:ln w="12700" cap="rnd">
                <a:solidFill>
                  <a:srgbClr val="0070C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6" descr="http://www.energoatom.kiev.ua/files/image/4_s1130920047_(1).gif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89835">
                <a:off x="2021733" y="3357580"/>
                <a:ext cx="609745" cy="624068"/>
              </a:xfrm>
              <a:prstGeom prst="ellipse">
                <a:avLst/>
              </a:prstGeom>
              <a:ln w="12700" cap="rnd">
                <a:solidFill>
                  <a:srgbClr val="0070C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http://www.energoatom.kiev.ua/upload/sub_8_photo0_55076.jpg">
                <a:hlinkClick r:id="rId25"/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3090" y="4031094"/>
                <a:ext cx="587749" cy="578474"/>
              </a:xfrm>
              <a:prstGeom prst="ellipse">
                <a:avLst/>
              </a:prstGeom>
              <a:ln w="12700" cap="rnd">
                <a:solidFill>
                  <a:srgbClr val="0070C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3" descr="J:\18. Прес-центр\ФОТО\Фотографии АЭС\2-ЗАЭС_1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6159" y="5301208"/>
                <a:ext cx="1737841" cy="130338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68" name="Picture 4" descr="J:\18. Прес-центр\ФОТО\Фотографии АЭС\IMG_3573.jp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403" y="5233597"/>
                <a:ext cx="1936586" cy="12911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pic>
        <p:nvPicPr>
          <p:cNvPr id="91" name="Рисунок 90" descr="НВК АіМ"/>
          <p:cNvPicPr/>
          <p:nvPr/>
        </p:nvPicPr>
        <p:blipFill>
          <a:blip r:embed="rId29" cstate="print"/>
          <a:srcRect l="43558" t="33430" r="28649" b="29651"/>
          <a:stretch>
            <a:fillRect/>
          </a:stretch>
        </p:blipFill>
        <p:spPr bwMode="auto">
          <a:xfrm>
            <a:off x="6228184" y="3789040"/>
            <a:ext cx="720080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1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-198440" y="-98425"/>
            <a:ext cx="9540875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Место</a:t>
            </a:r>
            <a:r>
              <a:rPr lang="uk-UA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ГП </a:t>
            </a:r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uk-UA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НАЭК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Энергоатом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</a:t>
            </a:r>
            <a:endParaRPr lang="uk-UA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ts val="3000"/>
              </a:lnSpc>
              <a:spcBef>
                <a:spcPct val="0"/>
              </a:spcBef>
            </a:pPr>
            <a:r>
              <a:rPr lang="uk-UA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энергетике Украины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(за</a:t>
            </a:r>
            <a:r>
              <a:rPr lang="uk-UA" sz="2000" b="1" dirty="0" smtClean="0"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2014 </a:t>
            </a:r>
            <a:r>
              <a:rPr lang="uk-UA" sz="2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год</a:t>
            </a:r>
            <a:r>
              <a:rPr lang="uk-UA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endParaRPr lang="uk-UA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262285331"/>
              </p:ext>
            </p:extLst>
          </p:nvPr>
        </p:nvGraphicFramePr>
        <p:xfrm>
          <a:off x="3274074" y="4949206"/>
          <a:ext cx="2499406" cy="167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90851412"/>
              </p:ext>
            </p:extLst>
          </p:nvPr>
        </p:nvGraphicFramePr>
        <p:xfrm>
          <a:off x="5272995" y="1929558"/>
          <a:ext cx="2499406" cy="167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661302873"/>
              </p:ext>
            </p:extLst>
          </p:nvPr>
        </p:nvGraphicFramePr>
        <p:xfrm>
          <a:off x="1314139" y="1915382"/>
          <a:ext cx="2499406" cy="167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922642" y="1214800"/>
            <a:ext cx="3780000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ctr">
              <a:lnSpc>
                <a:spcPts val="1800"/>
              </a:lnSpc>
              <a:defRPr sz="1600" b="1">
                <a:solidFill>
                  <a:schemeClr val="dk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>
                <a:latin typeface="+mn-lt"/>
              </a:rPr>
              <a:t>Структура производства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электроэнергии в Украине</a:t>
            </a:r>
            <a:endParaRPr lang="ru-RU" dirty="0"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23481" y="1212755"/>
            <a:ext cx="3780000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800"/>
              </a:lnSpc>
            </a:pPr>
            <a:r>
              <a:rPr lang="ru-RU" sz="1600" b="1" dirty="0" smtClean="0">
                <a:cs typeface="Arial" pitchFamily="34" charset="0"/>
              </a:rPr>
              <a:t>Структура генерирующих </a:t>
            </a:r>
            <a:br>
              <a:rPr lang="ru-RU" sz="1600" b="1" dirty="0" smtClean="0">
                <a:cs typeface="Arial" pitchFamily="34" charset="0"/>
              </a:rPr>
            </a:br>
            <a:r>
              <a:rPr lang="ru-RU" sz="1600" b="1" dirty="0" smtClean="0">
                <a:cs typeface="Arial" pitchFamily="34" charset="0"/>
              </a:rPr>
              <a:t>мощностей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7236296" y="3356992"/>
            <a:ext cx="1002665" cy="432048"/>
          </a:xfrm>
          <a:prstGeom prst="wedgeRoundRectCallout">
            <a:avLst>
              <a:gd name="adj1" fmla="val -55936"/>
              <a:gd name="adj2" fmla="val -169026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t"/>
          <a:lstStyle/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ГЭС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другие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000000"/>
                </a:solidFill>
              </a:rPr>
              <a:t>10,1%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5436096" y="3717032"/>
            <a:ext cx="1332000" cy="540000"/>
          </a:xfrm>
          <a:prstGeom prst="wedgeRoundRectCallout">
            <a:avLst>
              <a:gd name="adj1" fmla="val -9400"/>
              <a:gd name="adj2" fmla="val -213936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>
                <a:solidFill>
                  <a:schemeClr val="accent3">
                    <a:lumMod val="75000"/>
                  </a:schemeClr>
                </a:solidFill>
              </a:rPr>
              <a:t>ГП «НАЭК 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sz="1400" b="1" dirty="0" err="1" smtClean="0">
                <a:solidFill>
                  <a:schemeClr val="accent3">
                    <a:lumMod val="75000"/>
                  </a:schemeClr>
                </a:solidFill>
              </a:rPr>
              <a:t>Энергоатом</a:t>
            </a: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000000"/>
                </a:solidFill>
              </a:rPr>
              <a:t>4</a:t>
            </a:r>
            <a:r>
              <a:rPr lang="en-US" sz="1400" b="1" dirty="0" smtClean="0">
                <a:solidFill>
                  <a:srgbClr val="000000"/>
                </a:solidFill>
              </a:rPr>
              <a:t>8</a:t>
            </a:r>
            <a:r>
              <a:rPr lang="uk-UA" sz="1400" b="1" dirty="0" smtClean="0">
                <a:solidFill>
                  <a:srgbClr val="000000"/>
                </a:solidFill>
              </a:rPr>
              <a:t>,7%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7532031" y="1972282"/>
            <a:ext cx="1332000" cy="540000"/>
          </a:xfrm>
          <a:prstGeom prst="wedgeRoundRectCallout">
            <a:avLst>
              <a:gd name="adj1" fmla="val -79141"/>
              <a:gd name="adj2" fmla="val 38849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A50021"/>
                </a:solidFill>
              </a:rPr>
              <a:t>ТЭС </a:t>
            </a:r>
          </a:p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000000"/>
                </a:solidFill>
              </a:rPr>
              <a:t>4</a:t>
            </a: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r>
              <a:rPr lang="uk-UA" sz="1400" b="1" dirty="0" smtClean="0">
                <a:solidFill>
                  <a:srgbClr val="000000"/>
                </a:solidFill>
              </a:rPr>
              <a:t>,</a:t>
            </a:r>
            <a:r>
              <a:rPr lang="ru-RU" sz="1400" b="1" dirty="0">
                <a:solidFill>
                  <a:srgbClr val="000000"/>
                </a:solidFill>
              </a:rPr>
              <a:t>2</a:t>
            </a:r>
            <a:r>
              <a:rPr lang="uk-UA" sz="1400" b="1" dirty="0" smtClean="0">
                <a:solidFill>
                  <a:srgbClr val="000000"/>
                </a:solidFill>
              </a:rPr>
              <a:t>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2135656" y="5932329"/>
            <a:ext cx="1332000" cy="540000"/>
          </a:xfrm>
          <a:prstGeom prst="wedgeRoundRectCallout">
            <a:avLst>
              <a:gd name="adj1" fmla="val 93540"/>
              <a:gd name="adj2" fmla="val -27916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>
                <a:solidFill>
                  <a:schemeClr val="accent3">
                    <a:lumMod val="75000"/>
                  </a:schemeClr>
                </a:solidFill>
              </a:rPr>
              <a:t>ГП «НАЭК 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sz="1400" b="1" dirty="0" err="1" smtClean="0">
                <a:solidFill>
                  <a:schemeClr val="accent3">
                    <a:lumMod val="75000"/>
                  </a:schemeClr>
                </a:solidFill>
              </a:rPr>
              <a:t>Энергоатом</a:t>
            </a: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50,</a:t>
            </a:r>
            <a:r>
              <a:rPr lang="ru-RU" sz="1400" b="1" dirty="0" smtClean="0">
                <a:solidFill>
                  <a:srgbClr val="000000"/>
                </a:solidFill>
              </a:rPr>
              <a:t>2</a:t>
            </a:r>
            <a:r>
              <a:rPr lang="uk-UA" sz="1400" b="1" dirty="0" smtClean="0">
                <a:solidFill>
                  <a:srgbClr val="000000"/>
                </a:solidFill>
              </a:rPr>
              <a:t>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6053168" y="5115912"/>
            <a:ext cx="1332000" cy="540000"/>
          </a:xfrm>
          <a:prstGeom prst="wedgeRoundRectCallout">
            <a:avLst>
              <a:gd name="adj1" fmla="val -116338"/>
              <a:gd name="adj2" fmla="val 1134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A50021"/>
                </a:solidFill>
              </a:rPr>
              <a:t>ТЭС </a:t>
            </a:r>
          </a:p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000000"/>
                </a:solidFill>
              </a:rPr>
              <a:t>3</a:t>
            </a:r>
            <a:r>
              <a:rPr lang="en-US" sz="1400" b="1" dirty="0" smtClean="0">
                <a:solidFill>
                  <a:srgbClr val="000000"/>
                </a:solidFill>
              </a:rPr>
              <a:t>7</a:t>
            </a:r>
            <a:r>
              <a:rPr lang="uk-UA" sz="1400" b="1" dirty="0" smtClean="0">
                <a:solidFill>
                  <a:srgbClr val="000000"/>
                </a:solidFill>
              </a:rPr>
              <a:t>,4%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5532397" y="5932329"/>
            <a:ext cx="1271851" cy="540000"/>
          </a:xfrm>
          <a:prstGeom prst="wedgeRoundRectCallout">
            <a:avLst>
              <a:gd name="adj1" fmla="val -78532"/>
              <a:gd name="adj2" fmla="val -82389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t"/>
          <a:lstStyle/>
          <a:p>
            <a:pPr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ГЭС и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другие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000000"/>
                </a:solidFill>
              </a:rPr>
              <a:t>12,4%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502805" y="4402426"/>
            <a:ext cx="3780000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ru-RU"/>
            </a:defPPr>
            <a:lvl1pPr algn="ctr">
              <a:lnSpc>
                <a:spcPts val="1800"/>
              </a:lnSpc>
              <a:defRPr sz="1600" b="1">
                <a:solidFill>
                  <a:schemeClr val="dk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Структура  отпуска электроэнергии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Энергорынок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Украины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3203848" y="3140968"/>
            <a:ext cx="1008112" cy="432048"/>
          </a:xfrm>
          <a:prstGeom prst="wedgeRoundRectCallout">
            <a:avLst>
              <a:gd name="adj1" fmla="val -44884"/>
              <a:gd name="adj2" fmla="val -102585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t"/>
          <a:lstStyle/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ГЭС и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другие</a:t>
            </a:r>
            <a:r>
              <a:rPr lang="uk-U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000000"/>
                </a:solidFill>
              </a:rPr>
              <a:t>10,</a:t>
            </a:r>
            <a:r>
              <a:rPr lang="ru-RU" sz="1400" b="1" dirty="0">
                <a:solidFill>
                  <a:srgbClr val="000000"/>
                </a:solidFill>
              </a:rPr>
              <a:t>9</a:t>
            </a:r>
            <a:r>
              <a:rPr lang="uk-UA" sz="1400" b="1" dirty="0" smtClean="0">
                <a:solidFill>
                  <a:srgbClr val="000000"/>
                </a:solidFill>
              </a:rPr>
              <a:t>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898689" y="3501374"/>
            <a:ext cx="1528260" cy="635190"/>
          </a:xfrm>
          <a:prstGeom prst="wedgeRoundRectCallout">
            <a:avLst>
              <a:gd name="adj1" fmla="val 56387"/>
              <a:gd name="adj2" fmla="val -91716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ГП «НАЭК 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sz="1400" b="1" dirty="0" err="1" smtClean="0">
                <a:solidFill>
                  <a:schemeClr val="accent3">
                    <a:lumMod val="75000"/>
                  </a:schemeClr>
                </a:solidFill>
              </a:rPr>
              <a:t>Энергоатом</a:t>
            </a: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1400" b="1" dirty="0" smtClean="0">
                <a:solidFill>
                  <a:srgbClr val="000000"/>
                </a:solidFill>
              </a:rPr>
              <a:t>26,</a:t>
            </a: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r>
              <a:rPr lang="uk-UA" sz="1400" b="1" dirty="0" smtClean="0">
                <a:solidFill>
                  <a:srgbClr val="000000"/>
                </a:solidFill>
              </a:rPr>
              <a:t>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357281" y="1910903"/>
            <a:ext cx="1332000" cy="540000"/>
          </a:xfrm>
          <a:prstGeom prst="wedgeRoundRectCallout">
            <a:avLst>
              <a:gd name="adj1" fmla="val 68812"/>
              <a:gd name="adj2" fmla="val 50930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algn="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A50021"/>
                </a:solidFill>
              </a:rPr>
              <a:t>ТЭС </a:t>
            </a:r>
          </a:p>
          <a:p>
            <a:pPr algn="r">
              <a:lnSpc>
                <a:spcPct val="75000"/>
              </a:lnSpc>
              <a:spcBef>
                <a:spcPct val="5000"/>
              </a:spcBef>
              <a:defRPr/>
            </a:pPr>
            <a:r>
              <a:rPr lang="uk-UA" sz="1400" b="1" dirty="0" smtClean="0">
                <a:solidFill>
                  <a:srgbClr val="000000"/>
                </a:solidFill>
              </a:rPr>
              <a:t>63,</a:t>
            </a:r>
            <a:r>
              <a:rPr lang="ru-RU" sz="1400" b="1" dirty="0">
                <a:solidFill>
                  <a:srgbClr val="000000"/>
                </a:solidFill>
              </a:rPr>
              <a:t>0</a:t>
            </a:r>
            <a:r>
              <a:rPr lang="uk-UA" sz="1400" b="1" dirty="0" smtClean="0">
                <a:solidFill>
                  <a:srgbClr val="000000"/>
                </a:solidFill>
              </a:rPr>
              <a:t>%</a:t>
            </a:r>
            <a:endParaRPr lang="uk-UA" sz="1400" b="1" dirty="0">
              <a:solidFill>
                <a:srgbClr val="0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9512" y="3356992"/>
            <a:ext cx="900000" cy="76554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Овал 35"/>
          <p:cNvSpPr/>
          <p:nvPr/>
        </p:nvSpPr>
        <p:spPr>
          <a:xfrm>
            <a:off x="1331640" y="5805264"/>
            <a:ext cx="900000" cy="76554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/>
          <p:cNvSpPr/>
          <p:nvPr/>
        </p:nvSpPr>
        <p:spPr>
          <a:xfrm>
            <a:off x="4644008" y="3573016"/>
            <a:ext cx="900000" cy="76554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/>
          <p:cNvSpPr/>
          <p:nvPr/>
        </p:nvSpPr>
        <p:spPr>
          <a:xfrm>
            <a:off x="194639" y="1864243"/>
            <a:ext cx="900000" cy="765544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8151338" y="1878419"/>
            <a:ext cx="900000" cy="765544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/>
          <p:cNvSpPr/>
          <p:nvPr/>
        </p:nvSpPr>
        <p:spPr>
          <a:xfrm>
            <a:off x="6673412" y="4866168"/>
            <a:ext cx="900000" cy="765544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/>
          <p:cNvSpPr/>
          <p:nvPr/>
        </p:nvSpPr>
        <p:spPr>
          <a:xfrm>
            <a:off x="4202562" y="2924944"/>
            <a:ext cx="720080" cy="7200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/>
          <p:cNvSpPr/>
          <p:nvPr/>
        </p:nvSpPr>
        <p:spPr>
          <a:xfrm>
            <a:off x="8244408" y="3140968"/>
            <a:ext cx="755984" cy="7200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/>
          <p:cNvSpPr/>
          <p:nvPr/>
        </p:nvSpPr>
        <p:spPr>
          <a:xfrm>
            <a:off x="6627338" y="5819557"/>
            <a:ext cx="900000" cy="765544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7" name="Группа 46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820150" y="6667501"/>
            <a:ext cx="32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7E5DBA-6C6B-48DB-87BD-F68E3C8A42B1}" type="slidenum">
              <a:rPr lang="uk-UA" sz="1000" smtClean="0">
                <a:solidFill>
                  <a:schemeClr val="bg1"/>
                </a:solidFill>
              </a:rPr>
              <a:pPr algn="r"/>
              <a:t>7</a:t>
            </a:fld>
            <a:endParaRPr lang="uk-U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22848365"/>
              </p:ext>
            </p:extLst>
          </p:nvPr>
        </p:nvGraphicFramePr>
        <p:xfrm>
          <a:off x="3052215" y="4149081"/>
          <a:ext cx="5760497" cy="251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27971" y="3669701"/>
            <a:ext cx="893433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37052022"/>
              </p:ext>
            </p:extLst>
          </p:nvPr>
        </p:nvGraphicFramePr>
        <p:xfrm>
          <a:off x="175198" y="1304081"/>
          <a:ext cx="6557042" cy="208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105792" y="2048658"/>
            <a:ext cx="300315" cy="359765"/>
          </a:xfrm>
          <a:prstGeom prst="rect">
            <a:avLst/>
          </a:prstGeom>
          <a:noFill/>
        </p:spPr>
        <p:txBody>
          <a:bodyPr wrap="square" lIns="81964" tIns="40983" rIns="81964" bIns="40983" rtlCol="0">
            <a:spAutoFit/>
          </a:bodyPr>
          <a:lstStyle/>
          <a:p>
            <a:r>
              <a:rPr lang="en-US" b="1" dirty="0" smtClean="0">
                <a:latin typeface="+mn-lt"/>
              </a:rPr>
              <a:t>%</a:t>
            </a:r>
            <a:endParaRPr lang="uk-UA" b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751523" y="5020242"/>
            <a:ext cx="300315" cy="359765"/>
          </a:xfrm>
          <a:prstGeom prst="rect">
            <a:avLst/>
          </a:prstGeom>
          <a:noFill/>
        </p:spPr>
        <p:txBody>
          <a:bodyPr wrap="square" lIns="81964" tIns="40983" rIns="81964" bIns="40983" rtlCol="0">
            <a:spAutoFit/>
          </a:bodyPr>
          <a:lstStyle/>
          <a:p>
            <a:r>
              <a:rPr lang="en-US" b="1" dirty="0" smtClean="0">
                <a:latin typeface="+mn-lt"/>
              </a:rPr>
              <a:t>%</a:t>
            </a:r>
            <a:endParaRPr lang="uk-UA" b="1" dirty="0">
              <a:latin typeface="+mn-lt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8159" y="1400287"/>
            <a:ext cx="2263423" cy="165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730" name="Picture 18" descr="T:\develop\Bal_kom\БАЛАНСОВА КОМІСІЯ I-Е ПІВРІЧЧЯ 2015 РОКУ\Доклади\Обложки\ОРУ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0" y="4417926"/>
            <a:ext cx="2285660" cy="1564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0297" y="39187"/>
            <a:ext cx="8947217" cy="447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65" tIns="44730" rIns="89465" bIns="4473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Доля </a:t>
            </a:r>
            <a:r>
              <a:rPr lang="ru-RU" altLang="ru-RU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электроэнерг</a:t>
            </a:r>
            <a:r>
              <a:rPr lang="uk-UA" altLang="ru-RU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ии</a:t>
            </a:r>
            <a:r>
              <a:rPr lang="uk-UA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uk-UA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ГП «НАЭК «</a:t>
            </a:r>
            <a:r>
              <a:rPr lang="uk-UA" altLang="ru-RU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Энергоатом</a:t>
            </a:r>
            <a:r>
              <a:rPr lang="uk-UA" alt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</a:t>
            </a:r>
            <a:endParaRPr lang="ru-RU" altLang="ru-RU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uk-UA" altLang="ru-RU" sz="2400" b="1" dirty="0">
                <a:solidFill>
                  <a:srgbClr val="376092"/>
                </a:solidFill>
              </a:rPr>
              <a:t>                                </a:t>
            </a:r>
            <a:endParaRPr lang="ru-RU" altLang="ru-RU" sz="2400" b="1" dirty="0">
              <a:solidFill>
                <a:srgbClr val="376092"/>
              </a:solidFill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118144" y="944758"/>
            <a:ext cx="5868142" cy="3593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22" tIns="40764" rIns="81522" bIns="40764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+mn-lt"/>
              </a:rPr>
              <a:t>В ОБЩЕМ ПРОИЗВОДСТВЕ ЭЛЕКТРОЭНЕРГИИ В УКРАИНЕ </a:t>
            </a:r>
            <a:endParaRPr lang="ru-RU" alt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33" y="3649864"/>
            <a:ext cx="5757030" cy="359323"/>
          </a:xfrm>
          <a:prstGeom prst="rect">
            <a:avLst/>
          </a:prstGeom>
        </p:spPr>
        <p:txBody>
          <a:bodyPr wrap="square" lIns="81522" tIns="40764" rIns="81522" bIns="40764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ОБЩЕМ  ОТПУСКЕ  ЭЛЕКТРОЭНЕРГИИ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ЭНЕРГОРЫНОК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280" y="6732269"/>
            <a:ext cx="756580" cy="107583"/>
            <a:chOff x="831850" y="338138"/>
            <a:chExt cx="4643438" cy="638175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TextBox 62"/>
          <p:cNvSpPr txBox="1"/>
          <p:nvPr/>
        </p:nvSpPr>
        <p:spPr>
          <a:xfrm flipH="1">
            <a:off x="8546620" y="6653966"/>
            <a:ext cx="532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F27E5DBA-6C6B-48DB-87BD-F68E3C8A42B1}" type="slidenum">
              <a:rPr lang="uk-UA" sz="1000" smtClean="0">
                <a:solidFill>
                  <a:schemeClr val="bg1"/>
                </a:solidFill>
              </a:rPr>
              <a:pPr algn="r"/>
              <a:t>8</a:t>
            </a:fld>
            <a:endParaRPr lang="uk-U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635" y="82315"/>
            <a:ext cx="8856662" cy="864096"/>
          </a:xfrm>
          <a:prstGeom prst="rect">
            <a:avLst/>
          </a:prstGeom>
        </p:spPr>
        <p:txBody>
          <a:bodyPr vert="horz" lIns="91420" tIns="45711" rIns="91420" bIns="45711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Выработка электроэнергии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uk-UA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ГП «НАЭК «</a:t>
            </a:r>
            <a:r>
              <a:rPr lang="uk-UA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Энергоатом</a:t>
            </a:r>
            <a:r>
              <a:rPr lang="uk-UA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748738" y="983480"/>
            <a:ext cx="2472661" cy="33959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20" tIns="45711" rIns="91420" bIns="45711" anchor="ctr"/>
          <a:lstStyle/>
          <a:p>
            <a:pPr algn="ctr">
              <a:lnSpc>
                <a:spcPts val="1800"/>
              </a:lnSpc>
            </a:pPr>
            <a:r>
              <a:rPr lang="uk-UA" sz="1600" b="1" u="sng" dirty="0">
                <a:cs typeface="Arial" pitchFamily="34" charset="0"/>
              </a:rPr>
              <a:t>ПО ГОДАМ</a:t>
            </a: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219683829"/>
              </p:ext>
            </p:extLst>
          </p:nvPr>
        </p:nvGraphicFramePr>
        <p:xfrm>
          <a:off x="5160797" y="1361347"/>
          <a:ext cx="3965944" cy="5072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28280" y="6732271"/>
            <a:ext cx="756580" cy="107583"/>
            <a:chOff x="831850" y="338138"/>
            <a:chExt cx="4643438" cy="638175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2806700" y="655638"/>
              <a:ext cx="292100" cy="239713"/>
            </a:xfrm>
            <a:custGeom>
              <a:avLst/>
              <a:gdLst/>
              <a:ahLst/>
              <a:cxnLst>
                <a:cxn ang="0">
                  <a:pos x="134" y="96"/>
                </a:cxn>
                <a:cxn ang="0">
                  <a:pos x="125" y="115"/>
                </a:cxn>
                <a:cxn ang="0">
                  <a:pos x="106" y="119"/>
                </a:cxn>
                <a:cxn ang="0">
                  <a:pos x="88" y="119"/>
                </a:cxn>
                <a:cxn ang="0">
                  <a:pos x="66" y="109"/>
                </a:cxn>
                <a:cxn ang="0">
                  <a:pos x="58" y="96"/>
                </a:cxn>
                <a:cxn ang="0">
                  <a:pos x="55" y="75"/>
                </a:cxn>
                <a:cxn ang="0">
                  <a:pos x="61" y="48"/>
                </a:cxn>
                <a:cxn ang="0">
                  <a:pos x="73" y="37"/>
                </a:cxn>
                <a:cxn ang="0">
                  <a:pos x="96" y="32"/>
                </a:cxn>
                <a:cxn ang="0">
                  <a:pos x="115" y="36"/>
                </a:cxn>
                <a:cxn ang="0">
                  <a:pos x="127" y="49"/>
                </a:cxn>
                <a:cxn ang="0">
                  <a:pos x="176" y="27"/>
                </a:cxn>
                <a:cxn ang="0">
                  <a:pos x="155" y="10"/>
                </a:cxn>
                <a:cxn ang="0">
                  <a:pos x="123" y="1"/>
                </a:cxn>
                <a:cxn ang="0">
                  <a:pos x="82" y="0"/>
                </a:cxn>
                <a:cxn ang="0">
                  <a:pos x="47" y="7"/>
                </a:cxn>
                <a:cxn ang="0">
                  <a:pos x="27" y="18"/>
                </a:cxn>
                <a:cxn ang="0">
                  <a:pos x="11" y="33"/>
                </a:cxn>
                <a:cxn ang="0">
                  <a:pos x="0" y="64"/>
                </a:cxn>
                <a:cxn ang="0">
                  <a:pos x="0" y="87"/>
                </a:cxn>
                <a:cxn ang="0">
                  <a:pos x="11" y="116"/>
                </a:cxn>
                <a:cxn ang="0">
                  <a:pos x="23" y="131"/>
                </a:cxn>
                <a:cxn ang="0">
                  <a:pos x="42" y="142"/>
                </a:cxn>
                <a:cxn ang="0">
                  <a:pos x="79" y="151"/>
                </a:cxn>
                <a:cxn ang="0">
                  <a:pos x="119" y="150"/>
                </a:cxn>
                <a:cxn ang="0">
                  <a:pos x="160" y="139"/>
                </a:cxn>
                <a:cxn ang="0">
                  <a:pos x="98" y="65"/>
                </a:cxn>
                <a:cxn ang="0">
                  <a:pos x="157" y="134"/>
                </a:cxn>
                <a:cxn ang="0">
                  <a:pos x="119" y="144"/>
                </a:cxn>
                <a:cxn ang="0">
                  <a:pos x="81" y="144"/>
                </a:cxn>
                <a:cxn ang="0">
                  <a:pos x="46" y="137"/>
                </a:cxn>
                <a:cxn ang="0">
                  <a:pos x="28" y="126"/>
                </a:cxn>
                <a:cxn ang="0">
                  <a:pos x="17" y="113"/>
                </a:cxn>
                <a:cxn ang="0">
                  <a:pos x="8" y="86"/>
                </a:cxn>
                <a:cxn ang="0">
                  <a:pos x="8" y="65"/>
                </a:cxn>
                <a:cxn ang="0">
                  <a:pos x="17" y="37"/>
                </a:cxn>
                <a:cxn ang="0">
                  <a:pos x="31" y="23"/>
                </a:cxn>
                <a:cxn ang="0">
                  <a:pos x="50" y="13"/>
                </a:cxn>
                <a:cxn ang="0">
                  <a:pos x="84" y="7"/>
                </a:cxn>
                <a:cxn ang="0">
                  <a:pos x="122" y="7"/>
                </a:cxn>
                <a:cxn ang="0">
                  <a:pos x="152" y="16"/>
                </a:cxn>
                <a:cxn ang="0">
                  <a:pos x="166" y="29"/>
                </a:cxn>
                <a:cxn ang="0">
                  <a:pos x="131" y="42"/>
                </a:cxn>
                <a:cxn ang="0">
                  <a:pos x="120" y="30"/>
                </a:cxn>
                <a:cxn ang="0">
                  <a:pos x="96" y="24"/>
                </a:cxn>
                <a:cxn ang="0">
                  <a:pos x="76" y="27"/>
                </a:cxn>
                <a:cxn ang="0">
                  <a:pos x="61" y="37"/>
                </a:cxn>
                <a:cxn ang="0">
                  <a:pos x="49" y="64"/>
                </a:cxn>
                <a:cxn ang="0">
                  <a:pos x="49" y="87"/>
                </a:cxn>
                <a:cxn ang="0">
                  <a:pos x="61" y="113"/>
                </a:cxn>
                <a:cxn ang="0">
                  <a:pos x="77" y="123"/>
                </a:cxn>
                <a:cxn ang="0">
                  <a:pos x="98" y="126"/>
                </a:cxn>
                <a:cxn ang="0">
                  <a:pos x="117" y="123"/>
                </a:cxn>
                <a:cxn ang="0">
                  <a:pos x="142" y="113"/>
                </a:cxn>
                <a:cxn ang="0">
                  <a:pos x="104" y="88"/>
                </a:cxn>
                <a:cxn ang="0">
                  <a:pos x="177" y="123"/>
                </a:cxn>
              </a:cxnLst>
              <a:rect l="0" t="0" r="r" b="b"/>
              <a:pathLst>
                <a:path w="184" h="151">
                  <a:moveTo>
                    <a:pt x="98" y="65"/>
                  </a:moveTo>
                  <a:lnTo>
                    <a:pt x="98" y="96"/>
                  </a:lnTo>
                  <a:lnTo>
                    <a:pt x="134" y="96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25" y="115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06" y="119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88" y="119"/>
                  </a:lnTo>
                  <a:lnTo>
                    <a:pt x="79" y="118"/>
                  </a:lnTo>
                  <a:lnTo>
                    <a:pt x="73" y="113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61" y="103"/>
                  </a:lnTo>
                  <a:lnTo>
                    <a:pt x="58" y="96"/>
                  </a:lnTo>
                  <a:lnTo>
                    <a:pt x="57" y="86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64"/>
                  </a:lnTo>
                  <a:lnTo>
                    <a:pt x="58" y="55"/>
                  </a:lnTo>
                  <a:lnTo>
                    <a:pt x="61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3" y="37"/>
                  </a:lnTo>
                  <a:lnTo>
                    <a:pt x="79" y="35"/>
                  </a:lnTo>
                  <a:lnTo>
                    <a:pt x="87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7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23" y="42"/>
                  </a:lnTo>
                  <a:lnTo>
                    <a:pt x="127" y="4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6" y="2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55" y="10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23" y="1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2" y="0"/>
                  </a:lnTo>
                  <a:lnTo>
                    <a:pt x="69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19" y="26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6" y="43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6" y="10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7" y="125"/>
                  </a:lnTo>
                  <a:lnTo>
                    <a:pt x="23" y="131"/>
                  </a:lnTo>
                  <a:lnTo>
                    <a:pt x="33" y="138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54" y="147"/>
                  </a:lnTo>
                  <a:lnTo>
                    <a:pt x="65" y="150"/>
                  </a:lnTo>
                  <a:lnTo>
                    <a:pt x="79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119" y="150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60" y="139"/>
                  </a:lnTo>
                  <a:lnTo>
                    <a:pt x="184" y="128"/>
                  </a:lnTo>
                  <a:lnTo>
                    <a:pt x="184" y="65"/>
                  </a:lnTo>
                  <a:lnTo>
                    <a:pt x="98" y="65"/>
                  </a:lnTo>
                  <a:close/>
                  <a:moveTo>
                    <a:pt x="177" y="123"/>
                  </a:moveTo>
                  <a:lnTo>
                    <a:pt x="177" y="123"/>
                  </a:lnTo>
                  <a:lnTo>
                    <a:pt x="157" y="134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19" y="144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81" y="144"/>
                  </a:lnTo>
                  <a:lnTo>
                    <a:pt x="66" y="142"/>
                  </a:lnTo>
                  <a:lnTo>
                    <a:pt x="55" y="14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36" y="132"/>
                  </a:lnTo>
                  <a:lnTo>
                    <a:pt x="28" y="126"/>
                  </a:lnTo>
                  <a:lnTo>
                    <a:pt x="22" y="120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2" y="104"/>
                  </a:lnTo>
                  <a:lnTo>
                    <a:pt x="9" y="96"/>
                  </a:lnTo>
                  <a:lnTo>
                    <a:pt x="8" y="86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6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3" y="30"/>
                  </a:lnTo>
                  <a:lnTo>
                    <a:pt x="31" y="23"/>
                  </a:lnTo>
                  <a:lnTo>
                    <a:pt x="39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8"/>
                  </a:lnTo>
                  <a:lnTo>
                    <a:pt x="84" y="7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122" y="7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52" y="16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6" y="29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27" y="35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09" y="2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5" y="26"/>
                  </a:lnTo>
                  <a:lnTo>
                    <a:pt x="76" y="27"/>
                  </a:lnTo>
                  <a:lnTo>
                    <a:pt x="68" y="32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55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87"/>
                  </a:lnTo>
                  <a:lnTo>
                    <a:pt x="52" y="99"/>
                  </a:lnTo>
                  <a:lnTo>
                    <a:pt x="55" y="107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8" y="119"/>
                  </a:lnTo>
                  <a:lnTo>
                    <a:pt x="77" y="123"/>
                  </a:lnTo>
                  <a:lnTo>
                    <a:pt x="87" y="125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7" y="125"/>
                  </a:lnTo>
                  <a:lnTo>
                    <a:pt x="117" y="123"/>
                  </a:lnTo>
                  <a:lnTo>
                    <a:pt x="117" y="123"/>
                  </a:lnTo>
                  <a:lnTo>
                    <a:pt x="127" y="120"/>
                  </a:lnTo>
                  <a:lnTo>
                    <a:pt x="138" y="115"/>
                  </a:lnTo>
                  <a:lnTo>
                    <a:pt x="142" y="11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04" y="88"/>
                  </a:lnTo>
                  <a:lnTo>
                    <a:pt x="104" y="71"/>
                  </a:lnTo>
                  <a:lnTo>
                    <a:pt x="177" y="71"/>
                  </a:lnTo>
                  <a:lnTo>
                    <a:pt x="177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600200" y="420688"/>
              <a:ext cx="26670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32"/>
                </a:cxn>
                <a:cxn ang="0">
                  <a:pos x="62" y="32"/>
                </a:cxn>
                <a:cxn ang="0">
                  <a:pos x="62" y="56"/>
                </a:cxn>
                <a:cxn ang="0">
                  <a:pos x="159" y="56"/>
                </a:cxn>
                <a:cxn ang="0">
                  <a:pos x="159" y="86"/>
                </a:cxn>
                <a:cxn ang="0">
                  <a:pos x="62" y="86"/>
                </a:cxn>
                <a:cxn ang="0">
                  <a:pos x="62" y="115"/>
                </a:cxn>
                <a:cxn ang="0">
                  <a:pos x="168" y="115"/>
                </a:cxn>
                <a:cxn ang="0">
                  <a:pos x="1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8" h="149">
                  <a:moveTo>
                    <a:pt x="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62" y="32"/>
                  </a:lnTo>
                  <a:lnTo>
                    <a:pt x="62" y="56"/>
                  </a:lnTo>
                  <a:lnTo>
                    <a:pt x="159" y="56"/>
                  </a:lnTo>
                  <a:lnTo>
                    <a:pt x="159" y="86"/>
                  </a:lnTo>
                  <a:lnTo>
                    <a:pt x="62" y="86"/>
                  </a:lnTo>
                  <a:lnTo>
                    <a:pt x="62" y="115"/>
                  </a:lnTo>
                  <a:lnTo>
                    <a:pt x="168" y="115"/>
                  </a:lnTo>
                  <a:lnTo>
                    <a:pt x="1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16150" y="420688"/>
              <a:ext cx="273050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172" y="32"/>
                </a:cxn>
                <a:cxn ang="0">
                  <a:pos x="64" y="32"/>
                </a:cxn>
                <a:cxn ang="0">
                  <a:pos x="64" y="56"/>
                </a:cxn>
                <a:cxn ang="0">
                  <a:pos x="162" y="56"/>
                </a:cxn>
                <a:cxn ang="0">
                  <a:pos x="162" y="86"/>
                </a:cxn>
                <a:cxn ang="0">
                  <a:pos x="64" y="86"/>
                </a:cxn>
                <a:cxn ang="0">
                  <a:pos x="64" y="115"/>
                </a:cxn>
                <a:cxn ang="0">
                  <a:pos x="172" y="115"/>
                </a:cxn>
                <a:cxn ang="0">
                  <a:pos x="172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172" y="0"/>
                  </a:lnTo>
                  <a:lnTo>
                    <a:pt x="172" y="32"/>
                  </a:lnTo>
                  <a:lnTo>
                    <a:pt x="64" y="32"/>
                  </a:lnTo>
                  <a:lnTo>
                    <a:pt x="64" y="56"/>
                  </a:lnTo>
                  <a:lnTo>
                    <a:pt x="162" y="56"/>
                  </a:lnTo>
                  <a:lnTo>
                    <a:pt x="162" y="86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172" y="115"/>
                  </a:lnTo>
                  <a:lnTo>
                    <a:pt x="172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3105150" y="419100"/>
              <a:ext cx="350837" cy="239713"/>
            </a:xfrm>
            <a:custGeom>
              <a:avLst/>
              <a:gdLst/>
              <a:ahLst/>
              <a:cxnLst>
                <a:cxn ang="0">
                  <a:pos x="78" y="44"/>
                </a:cxn>
                <a:cxn ang="0">
                  <a:pos x="92" y="36"/>
                </a:cxn>
                <a:cxn ang="0">
                  <a:pos x="111" y="35"/>
                </a:cxn>
                <a:cxn ang="0">
                  <a:pos x="121" y="35"/>
                </a:cxn>
                <a:cxn ang="0">
                  <a:pos x="137" y="39"/>
                </a:cxn>
                <a:cxn ang="0">
                  <a:pos x="143" y="44"/>
                </a:cxn>
                <a:cxn ang="0">
                  <a:pos x="153" y="57"/>
                </a:cxn>
                <a:cxn ang="0">
                  <a:pos x="156" y="74"/>
                </a:cxn>
                <a:cxn ang="0">
                  <a:pos x="156" y="86"/>
                </a:cxn>
                <a:cxn ang="0">
                  <a:pos x="149" y="102"/>
                </a:cxn>
                <a:cxn ang="0">
                  <a:pos x="145" y="108"/>
                </a:cxn>
                <a:cxn ang="0">
                  <a:pos x="130" y="115"/>
                </a:cxn>
                <a:cxn ang="0">
                  <a:pos x="111" y="118"/>
                </a:cxn>
                <a:cxn ang="0">
                  <a:pos x="102" y="118"/>
                </a:cxn>
                <a:cxn ang="0">
                  <a:pos x="86" y="112"/>
                </a:cxn>
                <a:cxn ang="0">
                  <a:pos x="78" y="108"/>
                </a:cxn>
                <a:cxn ang="0">
                  <a:pos x="70" y="95"/>
                </a:cxn>
                <a:cxn ang="0">
                  <a:pos x="67" y="76"/>
                </a:cxn>
                <a:cxn ang="0">
                  <a:pos x="67" y="65"/>
                </a:cxn>
                <a:cxn ang="0">
                  <a:pos x="73" y="49"/>
                </a:cxn>
                <a:cxn ang="0">
                  <a:pos x="78" y="44"/>
                </a:cxn>
                <a:cxn ang="0">
                  <a:pos x="16" y="119"/>
                </a:cxn>
                <a:cxn ang="0">
                  <a:pos x="32" y="134"/>
                </a:cxn>
                <a:cxn ang="0">
                  <a:pos x="54" y="144"/>
                </a:cxn>
                <a:cxn ang="0">
                  <a:pos x="67" y="147"/>
                </a:cxn>
                <a:cxn ang="0">
                  <a:pos x="96" y="151"/>
                </a:cxn>
                <a:cxn ang="0">
                  <a:pos x="113" y="151"/>
                </a:cxn>
                <a:cxn ang="0">
                  <a:pos x="146" y="150"/>
                </a:cxn>
                <a:cxn ang="0">
                  <a:pos x="173" y="143"/>
                </a:cxn>
                <a:cxn ang="0">
                  <a:pos x="184" y="137"/>
                </a:cxn>
                <a:cxn ang="0">
                  <a:pos x="202" y="125"/>
                </a:cxn>
                <a:cxn ang="0">
                  <a:pos x="210" y="116"/>
                </a:cxn>
                <a:cxn ang="0">
                  <a:pos x="219" y="98"/>
                </a:cxn>
                <a:cxn ang="0">
                  <a:pos x="221" y="74"/>
                </a:cxn>
                <a:cxn ang="0">
                  <a:pos x="219" y="58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9"/>
                </a:cxn>
                <a:cxn ang="0">
                  <a:pos x="186" y="14"/>
                </a:cxn>
                <a:cxn ang="0">
                  <a:pos x="157" y="4"/>
                </a:cxn>
                <a:cxn ang="0">
                  <a:pos x="111" y="0"/>
                </a:cxn>
                <a:cxn ang="0">
                  <a:pos x="86" y="1"/>
                </a:cxn>
                <a:cxn ang="0">
                  <a:pos x="46" y="12"/>
                </a:cxn>
                <a:cxn ang="0">
                  <a:pos x="31" y="20"/>
                </a:cxn>
                <a:cxn ang="0">
                  <a:pos x="18" y="31"/>
                </a:cxn>
                <a:cxn ang="0">
                  <a:pos x="8" y="44"/>
                </a:cxn>
                <a:cxn ang="0">
                  <a:pos x="4" y="58"/>
                </a:cxn>
                <a:cxn ang="0">
                  <a:pos x="0" y="76"/>
                </a:cxn>
                <a:cxn ang="0">
                  <a:pos x="2" y="89"/>
                </a:cxn>
                <a:cxn ang="0">
                  <a:pos x="10" y="109"/>
                </a:cxn>
                <a:cxn ang="0">
                  <a:pos x="16" y="119"/>
                </a:cxn>
              </a:cxnLst>
              <a:rect l="0" t="0" r="r" b="b"/>
              <a:pathLst>
                <a:path w="221" h="151">
                  <a:moveTo>
                    <a:pt x="78" y="44"/>
                  </a:moveTo>
                  <a:lnTo>
                    <a:pt x="78" y="44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9" y="49"/>
                  </a:lnTo>
                  <a:lnTo>
                    <a:pt x="153" y="57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5"/>
                  </a:lnTo>
                  <a:lnTo>
                    <a:pt x="149" y="102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3" y="102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65"/>
                  </a:lnTo>
                  <a:lnTo>
                    <a:pt x="70" y="57"/>
                  </a:lnTo>
                  <a:lnTo>
                    <a:pt x="73" y="49"/>
                  </a:lnTo>
                  <a:lnTo>
                    <a:pt x="78" y="44"/>
                  </a:lnTo>
                  <a:lnTo>
                    <a:pt x="78" y="44"/>
                  </a:lnTo>
                  <a:close/>
                  <a:moveTo>
                    <a:pt x="16" y="119"/>
                  </a:moveTo>
                  <a:lnTo>
                    <a:pt x="16" y="119"/>
                  </a:lnTo>
                  <a:lnTo>
                    <a:pt x="24" y="127"/>
                  </a:lnTo>
                  <a:lnTo>
                    <a:pt x="32" y="134"/>
                  </a:lnTo>
                  <a:lnTo>
                    <a:pt x="43" y="140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84" y="137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8"/>
                  </a:lnTo>
                  <a:lnTo>
                    <a:pt x="219" y="98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4"/>
                  </a:lnTo>
                  <a:lnTo>
                    <a:pt x="210" y="36"/>
                  </a:lnTo>
                  <a:lnTo>
                    <a:pt x="205" y="31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86" y="14"/>
                  </a:lnTo>
                  <a:lnTo>
                    <a:pt x="176" y="10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89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887538" y="420688"/>
              <a:ext cx="309562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53"/>
                </a:cxn>
                <a:cxn ang="0">
                  <a:pos x="131" y="53"/>
                </a:cxn>
                <a:cxn ang="0">
                  <a:pos x="131" y="0"/>
                </a:cxn>
                <a:cxn ang="0">
                  <a:pos x="195" y="0"/>
                </a:cxn>
                <a:cxn ang="0">
                  <a:pos x="195" y="149"/>
                </a:cxn>
                <a:cxn ang="0">
                  <a:pos x="131" y="149"/>
                </a:cxn>
                <a:cxn ang="0">
                  <a:pos x="131" y="89"/>
                </a:cxn>
                <a:cxn ang="0">
                  <a:pos x="63" y="89"/>
                </a:cxn>
                <a:cxn ang="0">
                  <a:pos x="63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95" h="149">
                  <a:moveTo>
                    <a:pt x="0" y="0"/>
                  </a:moveTo>
                  <a:lnTo>
                    <a:pt x="63" y="0"/>
                  </a:lnTo>
                  <a:lnTo>
                    <a:pt x="63" y="53"/>
                  </a:lnTo>
                  <a:lnTo>
                    <a:pt x="131" y="53"/>
                  </a:lnTo>
                  <a:lnTo>
                    <a:pt x="131" y="0"/>
                  </a:lnTo>
                  <a:lnTo>
                    <a:pt x="195" y="0"/>
                  </a:lnTo>
                  <a:lnTo>
                    <a:pt x="195" y="149"/>
                  </a:lnTo>
                  <a:lnTo>
                    <a:pt x="131" y="149"/>
                  </a:lnTo>
                  <a:lnTo>
                    <a:pt x="131" y="89"/>
                  </a:lnTo>
                  <a:lnTo>
                    <a:pt x="63" y="89"/>
                  </a:lnTo>
                  <a:lnTo>
                    <a:pt x="63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2508250" y="420688"/>
              <a:ext cx="300037" cy="23653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105" y="32"/>
                </a:cxn>
                <a:cxn ang="0">
                  <a:pos x="111" y="34"/>
                </a:cxn>
                <a:cxn ang="0">
                  <a:pos x="115" y="35"/>
                </a:cxn>
                <a:cxn ang="0">
                  <a:pos x="115" y="35"/>
                </a:cxn>
                <a:cxn ang="0">
                  <a:pos x="121" y="41"/>
                </a:cxn>
                <a:cxn ang="0">
                  <a:pos x="123" y="47"/>
                </a:cxn>
                <a:cxn ang="0">
                  <a:pos x="123" y="47"/>
                </a:cxn>
                <a:cxn ang="0">
                  <a:pos x="121" y="51"/>
                </a:cxn>
                <a:cxn ang="0">
                  <a:pos x="119" y="5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10" y="62"/>
                </a:cxn>
                <a:cxn ang="0">
                  <a:pos x="104" y="63"/>
                </a:cxn>
                <a:cxn ang="0">
                  <a:pos x="86" y="64"/>
                </a:cxn>
                <a:cxn ang="0">
                  <a:pos x="70" y="64"/>
                </a:cxn>
                <a:cxn ang="0">
                  <a:pos x="70" y="31"/>
                </a:cxn>
                <a:cxn ang="0">
                  <a:pos x="0" y="149"/>
                </a:cxn>
                <a:cxn ang="0">
                  <a:pos x="70" y="149"/>
                </a:cxn>
                <a:cxn ang="0">
                  <a:pos x="70" y="9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126" y="94"/>
                </a:cxn>
                <a:cxn ang="0">
                  <a:pos x="143" y="91"/>
                </a:cxn>
                <a:cxn ang="0">
                  <a:pos x="157" y="86"/>
                </a:cxn>
                <a:cxn ang="0">
                  <a:pos x="169" y="82"/>
                </a:cxn>
                <a:cxn ang="0">
                  <a:pos x="169" y="82"/>
                </a:cxn>
                <a:cxn ang="0">
                  <a:pos x="178" y="75"/>
                </a:cxn>
                <a:cxn ang="0">
                  <a:pos x="184" y="66"/>
                </a:cxn>
                <a:cxn ang="0">
                  <a:pos x="188" y="57"/>
                </a:cxn>
                <a:cxn ang="0">
                  <a:pos x="189" y="46"/>
                </a:cxn>
                <a:cxn ang="0">
                  <a:pos x="189" y="46"/>
                </a:cxn>
                <a:cxn ang="0">
                  <a:pos x="188" y="35"/>
                </a:cxn>
                <a:cxn ang="0">
                  <a:pos x="184" y="27"/>
                </a:cxn>
                <a:cxn ang="0">
                  <a:pos x="178" y="19"/>
                </a:cxn>
                <a:cxn ang="0">
                  <a:pos x="170" y="12"/>
                </a:cxn>
                <a:cxn ang="0">
                  <a:pos x="170" y="12"/>
                </a:cxn>
                <a:cxn ang="0">
                  <a:pos x="161" y="8"/>
                </a:cxn>
                <a:cxn ang="0">
                  <a:pos x="146" y="3"/>
                </a:cxn>
                <a:cxn ang="0">
                  <a:pos x="132" y="2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149"/>
                </a:cxn>
              </a:cxnLst>
              <a:rect l="0" t="0" r="r" b="b"/>
              <a:pathLst>
                <a:path w="189" h="149">
                  <a:moveTo>
                    <a:pt x="70" y="31"/>
                  </a:moveTo>
                  <a:lnTo>
                    <a:pt x="89" y="31"/>
                  </a:lnTo>
                  <a:lnTo>
                    <a:pt x="89" y="31"/>
                  </a:lnTo>
                  <a:lnTo>
                    <a:pt x="105" y="32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1" y="51"/>
                  </a:lnTo>
                  <a:lnTo>
                    <a:pt x="119" y="5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0" y="62"/>
                  </a:lnTo>
                  <a:lnTo>
                    <a:pt x="104" y="63"/>
                  </a:lnTo>
                  <a:lnTo>
                    <a:pt x="86" y="64"/>
                  </a:lnTo>
                  <a:lnTo>
                    <a:pt x="70" y="64"/>
                  </a:lnTo>
                  <a:lnTo>
                    <a:pt x="70" y="31"/>
                  </a:lnTo>
                  <a:close/>
                  <a:moveTo>
                    <a:pt x="0" y="149"/>
                  </a:moveTo>
                  <a:lnTo>
                    <a:pt x="70" y="149"/>
                  </a:lnTo>
                  <a:lnTo>
                    <a:pt x="70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26" y="94"/>
                  </a:lnTo>
                  <a:lnTo>
                    <a:pt x="143" y="91"/>
                  </a:lnTo>
                  <a:lnTo>
                    <a:pt x="157" y="86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8" y="75"/>
                  </a:lnTo>
                  <a:lnTo>
                    <a:pt x="184" y="66"/>
                  </a:lnTo>
                  <a:lnTo>
                    <a:pt x="188" y="5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8" y="35"/>
                  </a:lnTo>
                  <a:lnTo>
                    <a:pt x="184" y="27"/>
                  </a:lnTo>
                  <a:lnTo>
                    <a:pt x="178" y="1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1" y="8"/>
                  </a:lnTo>
                  <a:lnTo>
                    <a:pt x="146" y="3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833688" y="420688"/>
              <a:ext cx="274637" cy="236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73" y="37"/>
                </a:cxn>
                <a:cxn ang="0">
                  <a:pos x="68" y="37"/>
                </a:cxn>
                <a:cxn ang="0">
                  <a:pos x="68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73" h="149">
                  <a:moveTo>
                    <a:pt x="0" y="0"/>
                  </a:moveTo>
                  <a:lnTo>
                    <a:pt x="173" y="0"/>
                  </a:lnTo>
                  <a:lnTo>
                    <a:pt x="173" y="37"/>
                  </a:lnTo>
                  <a:lnTo>
                    <a:pt x="68" y="37"/>
                  </a:lnTo>
                  <a:lnTo>
                    <a:pt x="68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2508250" y="657225"/>
              <a:ext cx="320675" cy="236538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56" y="23"/>
                </a:cxn>
                <a:cxn ang="0">
                  <a:pos x="91" y="67"/>
                </a:cxn>
                <a:cxn ang="0">
                  <a:pos x="116" y="63"/>
                </a:cxn>
                <a:cxn ang="0">
                  <a:pos x="127" y="52"/>
                </a:cxn>
                <a:cxn ang="0">
                  <a:pos x="127" y="39"/>
                </a:cxn>
                <a:cxn ang="0">
                  <a:pos x="119" y="28"/>
                </a:cxn>
                <a:cxn ang="0">
                  <a:pos x="118" y="54"/>
                </a:cxn>
                <a:cxn ang="0">
                  <a:pos x="107" y="58"/>
                </a:cxn>
                <a:cxn ang="0">
                  <a:pos x="64" y="31"/>
                </a:cxn>
                <a:cxn ang="0">
                  <a:pos x="107" y="31"/>
                </a:cxn>
                <a:cxn ang="0">
                  <a:pos x="115" y="34"/>
                </a:cxn>
                <a:cxn ang="0">
                  <a:pos x="121" y="45"/>
                </a:cxn>
                <a:cxn ang="0">
                  <a:pos x="118" y="54"/>
                </a:cxn>
                <a:cxn ang="0">
                  <a:pos x="151" y="89"/>
                </a:cxn>
                <a:cxn ang="0">
                  <a:pos x="135" y="83"/>
                </a:cxn>
                <a:cxn ang="0">
                  <a:pos x="157" y="77"/>
                </a:cxn>
                <a:cxn ang="0">
                  <a:pos x="177" y="63"/>
                </a:cxn>
                <a:cxn ang="0">
                  <a:pos x="183" y="52"/>
                </a:cxn>
                <a:cxn ang="0">
                  <a:pos x="184" y="41"/>
                </a:cxn>
                <a:cxn ang="0">
                  <a:pos x="180" y="22"/>
                </a:cxn>
                <a:cxn ang="0">
                  <a:pos x="170" y="13"/>
                </a:cxn>
                <a:cxn ang="0">
                  <a:pos x="150" y="4"/>
                </a:cxn>
                <a:cxn ang="0">
                  <a:pos x="105" y="0"/>
                </a:cxn>
                <a:cxn ang="0">
                  <a:pos x="64" y="149"/>
                </a:cxn>
                <a:cxn ang="0">
                  <a:pos x="69" y="89"/>
                </a:cxn>
                <a:cxn ang="0">
                  <a:pos x="85" y="92"/>
                </a:cxn>
                <a:cxn ang="0">
                  <a:pos x="131" y="149"/>
                </a:cxn>
                <a:cxn ang="0">
                  <a:pos x="170" y="106"/>
                </a:cxn>
                <a:cxn ang="0">
                  <a:pos x="134" y="143"/>
                </a:cxn>
                <a:cxn ang="0">
                  <a:pos x="102" y="99"/>
                </a:cxn>
                <a:cxn ang="0">
                  <a:pos x="88" y="86"/>
                </a:cxn>
                <a:cxn ang="0">
                  <a:pos x="56" y="82"/>
                </a:cxn>
                <a:cxn ang="0">
                  <a:pos x="7" y="143"/>
                </a:cxn>
                <a:cxn ang="0">
                  <a:pos x="105" y="7"/>
                </a:cxn>
                <a:cxn ang="0">
                  <a:pos x="148" y="10"/>
                </a:cxn>
                <a:cxn ang="0">
                  <a:pos x="165" y="17"/>
                </a:cxn>
                <a:cxn ang="0">
                  <a:pos x="173" y="26"/>
                </a:cxn>
                <a:cxn ang="0">
                  <a:pos x="178" y="41"/>
                </a:cxn>
                <a:cxn ang="0">
                  <a:pos x="172" y="58"/>
                </a:cxn>
                <a:cxn ang="0">
                  <a:pos x="154" y="71"/>
                </a:cxn>
                <a:cxn ang="0">
                  <a:pos x="134" y="77"/>
                </a:cxn>
                <a:cxn ang="0">
                  <a:pos x="142" y="92"/>
                </a:cxn>
                <a:cxn ang="0">
                  <a:pos x="156" y="102"/>
                </a:cxn>
                <a:cxn ang="0">
                  <a:pos x="164" y="109"/>
                </a:cxn>
              </a:cxnLst>
              <a:rect l="0" t="0" r="r" b="b"/>
              <a:pathLst>
                <a:path w="202" h="149">
                  <a:moveTo>
                    <a:pt x="119" y="28"/>
                  </a:moveTo>
                  <a:lnTo>
                    <a:pt x="119" y="28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91" y="23"/>
                  </a:lnTo>
                  <a:lnTo>
                    <a:pt x="56" y="23"/>
                  </a:lnTo>
                  <a:lnTo>
                    <a:pt x="56" y="67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6" y="63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7" y="5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7" y="39"/>
                  </a:lnTo>
                  <a:lnTo>
                    <a:pt x="126" y="35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8"/>
                  </a:lnTo>
                  <a:close/>
                  <a:moveTo>
                    <a:pt x="118" y="54"/>
                  </a:moveTo>
                  <a:lnTo>
                    <a:pt x="118" y="54"/>
                  </a:lnTo>
                  <a:lnTo>
                    <a:pt x="113" y="57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91" y="60"/>
                  </a:lnTo>
                  <a:lnTo>
                    <a:pt x="64" y="60"/>
                  </a:lnTo>
                  <a:lnTo>
                    <a:pt x="64" y="31"/>
                  </a:lnTo>
                  <a:lnTo>
                    <a:pt x="91" y="31"/>
                  </a:lnTo>
                  <a:lnTo>
                    <a:pt x="91" y="31"/>
                  </a:lnTo>
                  <a:lnTo>
                    <a:pt x="107" y="31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9" y="3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121" y="50"/>
                  </a:lnTo>
                  <a:lnTo>
                    <a:pt x="118" y="54"/>
                  </a:lnTo>
                  <a:lnTo>
                    <a:pt x="118" y="54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45" y="86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48" y="80"/>
                  </a:lnTo>
                  <a:lnTo>
                    <a:pt x="157" y="77"/>
                  </a:lnTo>
                  <a:lnTo>
                    <a:pt x="157" y="77"/>
                  </a:lnTo>
                  <a:lnTo>
                    <a:pt x="169" y="71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0" y="58"/>
                  </a:lnTo>
                  <a:lnTo>
                    <a:pt x="183" y="52"/>
                  </a:lnTo>
                  <a:lnTo>
                    <a:pt x="184" y="47"/>
                  </a:lnTo>
                  <a:lnTo>
                    <a:pt x="184" y="41"/>
                  </a:lnTo>
                  <a:lnTo>
                    <a:pt x="184" y="41"/>
                  </a:lnTo>
                  <a:lnTo>
                    <a:pt x="184" y="35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0" y="13"/>
                  </a:lnTo>
                  <a:lnTo>
                    <a:pt x="164" y="9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31" y="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4" y="149"/>
                  </a:lnTo>
                  <a:lnTo>
                    <a:pt x="64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7" y="89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9" y="96"/>
                  </a:lnTo>
                  <a:lnTo>
                    <a:pt x="96" y="103"/>
                  </a:lnTo>
                  <a:lnTo>
                    <a:pt x="131" y="149"/>
                  </a:lnTo>
                  <a:lnTo>
                    <a:pt x="202" y="149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62" y="96"/>
                  </a:lnTo>
                  <a:lnTo>
                    <a:pt x="162" y="96"/>
                  </a:lnTo>
                  <a:close/>
                  <a:moveTo>
                    <a:pt x="134" y="143"/>
                  </a:moveTo>
                  <a:lnTo>
                    <a:pt x="134" y="143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94" y="92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78" y="83"/>
                  </a:lnTo>
                  <a:lnTo>
                    <a:pt x="69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143"/>
                  </a:lnTo>
                  <a:lnTo>
                    <a:pt x="7" y="14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31" y="7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3" y="26"/>
                  </a:lnTo>
                  <a:lnTo>
                    <a:pt x="175" y="31"/>
                  </a:lnTo>
                  <a:lnTo>
                    <a:pt x="177" y="36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7" y="51"/>
                  </a:lnTo>
                  <a:lnTo>
                    <a:pt x="172" y="58"/>
                  </a:lnTo>
                  <a:lnTo>
                    <a:pt x="172" y="58"/>
                  </a:lnTo>
                  <a:lnTo>
                    <a:pt x="164" y="66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45" y="74"/>
                  </a:lnTo>
                  <a:lnTo>
                    <a:pt x="134" y="77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2" y="92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88" y="143"/>
                  </a:lnTo>
                  <a:lnTo>
                    <a:pt x="134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1600200" y="657225"/>
              <a:ext cx="266700" cy="236538"/>
            </a:xfrm>
            <a:custGeom>
              <a:avLst/>
              <a:gdLst/>
              <a:ahLst/>
              <a:cxnLst>
                <a:cxn ang="0">
                  <a:pos x="62" y="115"/>
                </a:cxn>
                <a:cxn ang="0">
                  <a:pos x="62" y="86"/>
                </a:cxn>
                <a:cxn ang="0">
                  <a:pos x="159" y="86"/>
                </a:cxn>
                <a:cxn ang="0">
                  <a:pos x="159" y="55"/>
                </a:cxn>
                <a:cxn ang="0">
                  <a:pos x="62" y="55"/>
                </a:cxn>
                <a:cxn ang="0">
                  <a:pos x="62" y="32"/>
                </a:cxn>
                <a:cxn ang="0">
                  <a:pos x="168" y="32"/>
                </a:cxn>
                <a:cxn ang="0">
                  <a:pos x="168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68" y="149"/>
                </a:cxn>
                <a:cxn ang="0">
                  <a:pos x="168" y="115"/>
                </a:cxn>
                <a:cxn ang="0">
                  <a:pos x="62" y="115"/>
                </a:cxn>
                <a:cxn ang="0">
                  <a:pos x="162" y="143"/>
                </a:cxn>
                <a:cxn ang="0">
                  <a:pos x="8" y="143"/>
                </a:cxn>
                <a:cxn ang="0">
                  <a:pos x="8" y="7"/>
                </a:cxn>
                <a:cxn ang="0">
                  <a:pos x="162" y="7"/>
                </a:cxn>
                <a:cxn ang="0">
                  <a:pos x="162" y="25"/>
                </a:cxn>
                <a:cxn ang="0">
                  <a:pos x="162" y="25"/>
                </a:cxn>
                <a:cxn ang="0">
                  <a:pos x="55" y="25"/>
                </a:cxn>
                <a:cxn ang="0">
                  <a:pos x="55" y="63"/>
                </a:cxn>
                <a:cxn ang="0">
                  <a:pos x="55" y="63"/>
                </a:cxn>
                <a:cxn ang="0">
                  <a:pos x="151" y="63"/>
                </a:cxn>
                <a:cxn ang="0">
                  <a:pos x="151" y="79"/>
                </a:cxn>
                <a:cxn ang="0">
                  <a:pos x="151" y="79"/>
                </a:cxn>
                <a:cxn ang="0">
                  <a:pos x="55" y="79"/>
                </a:cxn>
                <a:cxn ang="0">
                  <a:pos x="55" y="122"/>
                </a:cxn>
                <a:cxn ang="0">
                  <a:pos x="55" y="122"/>
                </a:cxn>
                <a:cxn ang="0">
                  <a:pos x="162" y="122"/>
                </a:cxn>
                <a:cxn ang="0">
                  <a:pos x="162" y="143"/>
                </a:cxn>
              </a:cxnLst>
              <a:rect l="0" t="0" r="r" b="b"/>
              <a:pathLst>
                <a:path w="168" h="149">
                  <a:moveTo>
                    <a:pt x="62" y="115"/>
                  </a:moveTo>
                  <a:lnTo>
                    <a:pt x="62" y="86"/>
                  </a:lnTo>
                  <a:lnTo>
                    <a:pt x="159" y="86"/>
                  </a:lnTo>
                  <a:lnTo>
                    <a:pt x="159" y="55"/>
                  </a:lnTo>
                  <a:lnTo>
                    <a:pt x="62" y="55"/>
                  </a:lnTo>
                  <a:lnTo>
                    <a:pt x="62" y="32"/>
                  </a:lnTo>
                  <a:lnTo>
                    <a:pt x="168" y="3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68" y="149"/>
                  </a:lnTo>
                  <a:lnTo>
                    <a:pt x="168" y="115"/>
                  </a:lnTo>
                  <a:lnTo>
                    <a:pt x="62" y="115"/>
                  </a:lnTo>
                  <a:close/>
                  <a:moveTo>
                    <a:pt x="162" y="143"/>
                  </a:moveTo>
                  <a:lnTo>
                    <a:pt x="8" y="143"/>
                  </a:lnTo>
                  <a:lnTo>
                    <a:pt x="8" y="7"/>
                  </a:lnTo>
                  <a:lnTo>
                    <a:pt x="162" y="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55" y="25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151" y="63"/>
                  </a:lnTo>
                  <a:lnTo>
                    <a:pt x="151" y="79"/>
                  </a:lnTo>
                  <a:lnTo>
                    <a:pt x="151" y="79"/>
                  </a:lnTo>
                  <a:lnTo>
                    <a:pt x="55" y="7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162" y="122"/>
                  </a:lnTo>
                  <a:lnTo>
                    <a:pt x="162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1887538" y="657225"/>
              <a:ext cx="309562" cy="236538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83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63" y="149"/>
                </a:cxn>
                <a:cxn ang="0">
                  <a:pos x="63" y="67"/>
                </a:cxn>
                <a:cxn ang="0">
                  <a:pos x="131" y="149"/>
                </a:cxn>
                <a:cxn ang="0">
                  <a:pos x="195" y="149"/>
                </a:cxn>
                <a:cxn ang="0">
                  <a:pos x="195" y="0"/>
                </a:cxn>
                <a:cxn ang="0">
                  <a:pos x="131" y="0"/>
                </a:cxn>
                <a:cxn ang="0">
                  <a:pos x="188" y="143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55" y="50"/>
                </a:cxn>
                <a:cxn ang="0">
                  <a:pos x="55" y="50"/>
                </a:cxn>
                <a:cxn ang="0">
                  <a:pos x="55" y="143"/>
                </a:cxn>
                <a:cxn ang="0">
                  <a:pos x="6" y="143"/>
                </a:cxn>
                <a:cxn ang="0">
                  <a:pos x="6" y="7"/>
                </a:cxn>
                <a:cxn ang="0">
                  <a:pos x="60" y="7"/>
                </a:cxn>
                <a:cxn ang="0">
                  <a:pos x="60" y="7"/>
                </a:cxn>
                <a:cxn ang="0">
                  <a:pos x="139" y="101"/>
                </a:cxn>
                <a:cxn ang="0">
                  <a:pos x="139" y="101"/>
                </a:cxn>
                <a:cxn ang="0">
                  <a:pos x="139" y="7"/>
                </a:cxn>
                <a:cxn ang="0">
                  <a:pos x="188" y="7"/>
                </a:cxn>
                <a:cxn ang="0">
                  <a:pos x="188" y="143"/>
                </a:cxn>
              </a:cxnLst>
              <a:rect l="0" t="0" r="r" b="b"/>
              <a:pathLst>
                <a:path w="195" h="149">
                  <a:moveTo>
                    <a:pt x="131" y="0"/>
                  </a:moveTo>
                  <a:lnTo>
                    <a:pt x="131" y="8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63" y="149"/>
                  </a:lnTo>
                  <a:lnTo>
                    <a:pt x="63" y="67"/>
                  </a:lnTo>
                  <a:lnTo>
                    <a:pt x="131" y="149"/>
                  </a:lnTo>
                  <a:lnTo>
                    <a:pt x="195" y="149"/>
                  </a:lnTo>
                  <a:lnTo>
                    <a:pt x="195" y="0"/>
                  </a:lnTo>
                  <a:lnTo>
                    <a:pt x="131" y="0"/>
                  </a:lnTo>
                  <a:close/>
                  <a:moveTo>
                    <a:pt x="188" y="143"/>
                  </a:moveTo>
                  <a:lnTo>
                    <a:pt x="135" y="143"/>
                  </a:lnTo>
                  <a:lnTo>
                    <a:pt x="135" y="143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143"/>
                  </a:lnTo>
                  <a:lnTo>
                    <a:pt x="6" y="143"/>
                  </a:lnTo>
                  <a:lnTo>
                    <a:pt x="6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139" y="101"/>
                  </a:lnTo>
                  <a:lnTo>
                    <a:pt x="139" y="101"/>
                  </a:lnTo>
                  <a:lnTo>
                    <a:pt x="139" y="7"/>
                  </a:lnTo>
                  <a:lnTo>
                    <a:pt x="188" y="7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2216150" y="657225"/>
              <a:ext cx="273050" cy="236538"/>
            </a:xfrm>
            <a:custGeom>
              <a:avLst/>
              <a:gdLst/>
              <a:ahLst/>
              <a:cxnLst>
                <a:cxn ang="0">
                  <a:pos x="64" y="115"/>
                </a:cxn>
                <a:cxn ang="0">
                  <a:pos x="64" y="86"/>
                </a:cxn>
                <a:cxn ang="0">
                  <a:pos x="162" y="86"/>
                </a:cxn>
                <a:cxn ang="0">
                  <a:pos x="162" y="55"/>
                </a:cxn>
                <a:cxn ang="0">
                  <a:pos x="64" y="55"/>
                </a:cxn>
                <a:cxn ang="0">
                  <a:pos x="64" y="32"/>
                </a:cxn>
                <a:cxn ang="0">
                  <a:pos x="172" y="32"/>
                </a:cxn>
                <a:cxn ang="0">
                  <a:pos x="172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172" y="149"/>
                </a:cxn>
                <a:cxn ang="0">
                  <a:pos x="172" y="115"/>
                </a:cxn>
                <a:cxn ang="0">
                  <a:pos x="64" y="115"/>
                </a:cxn>
                <a:cxn ang="0">
                  <a:pos x="165" y="143"/>
                </a:cxn>
                <a:cxn ang="0">
                  <a:pos x="7" y="143"/>
                </a:cxn>
                <a:cxn ang="0">
                  <a:pos x="7" y="7"/>
                </a:cxn>
                <a:cxn ang="0">
                  <a:pos x="165" y="7"/>
                </a:cxn>
                <a:cxn ang="0">
                  <a:pos x="165" y="25"/>
                </a:cxn>
                <a:cxn ang="0">
                  <a:pos x="165" y="25"/>
                </a:cxn>
                <a:cxn ang="0">
                  <a:pos x="56" y="25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154" y="63"/>
                </a:cxn>
                <a:cxn ang="0">
                  <a:pos x="154" y="79"/>
                </a:cxn>
                <a:cxn ang="0">
                  <a:pos x="154" y="79"/>
                </a:cxn>
                <a:cxn ang="0">
                  <a:pos x="56" y="79"/>
                </a:cxn>
                <a:cxn ang="0">
                  <a:pos x="56" y="122"/>
                </a:cxn>
                <a:cxn ang="0">
                  <a:pos x="56" y="122"/>
                </a:cxn>
                <a:cxn ang="0">
                  <a:pos x="165" y="122"/>
                </a:cxn>
                <a:cxn ang="0">
                  <a:pos x="165" y="143"/>
                </a:cxn>
              </a:cxnLst>
              <a:rect l="0" t="0" r="r" b="b"/>
              <a:pathLst>
                <a:path w="172" h="149">
                  <a:moveTo>
                    <a:pt x="64" y="115"/>
                  </a:moveTo>
                  <a:lnTo>
                    <a:pt x="64" y="86"/>
                  </a:lnTo>
                  <a:lnTo>
                    <a:pt x="162" y="86"/>
                  </a:lnTo>
                  <a:lnTo>
                    <a:pt x="162" y="55"/>
                  </a:lnTo>
                  <a:lnTo>
                    <a:pt x="64" y="55"/>
                  </a:lnTo>
                  <a:lnTo>
                    <a:pt x="64" y="32"/>
                  </a:lnTo>
                  <a:lnTo>
                    <a:pt x="172" y="3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172" y="149"/>
                  </a:lnTo>
                  <a:lnTo>
                    <a:pt x="172" y="115"/>
                  </a:lnTo>
                  <a:lnTo>
                    <a:pt x="64" y="115"/>
                  </a:lnTo>
                  <a:close/>
                  <a:moveTo>
                    <a:pt x="165" y="143"/>
                  </a:moveTo>
                  <a:lnTo>
                    <a:pt x="7" y="143"/>
                  </a:lnTo>
                  <a:lnTo>
                    <a:pt x="7" y="7"/>
                  </a:lnTo>
                  <a:lnTo>
                    <a:pt x="165" y="7"/>
                  </a:lnTo>
                  <a:lnTo>
                    <a:pt x="165" y="25"/>
                  </a:lnTo>
                  <a:lnTo>
                    <a:pt x="165" y="25"/>
                  </a:lnTo>
                  <a:lnTo>
                    <a:pt x="56" y="25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154" y="63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56" y="79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165" y="122"/>
                  </a:lnTo>
                  <a:lnTo>
                    <a:pt x="165" y="1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105150" y="655638"/>
              <a:ext cx="350837" cy="239713"/>
            </a:xfrm>
            <a:custGeom>
              <a:avLst/>
              <a:gdLst/>
              <a:ahLst/>
              <a:cxnLst>
                <a:cxn ang="0">
                  <a:pos x="132" y="30"/>
                </a:cxn>
                <a:cxn ang="0">
                  <a:pos x="100" y="29"/>
                </a:cxn>
                <a:cxn ang="0">
                  <a:pos x="75" y="39"/>
                </a:cxn>
                <a:cxn ang="0">
                  <a:pos x="59" y="75"/>
                </a:cxn>
                <a:cxn ang="0">
                  <a:pos x="69" y="106"/>
                </a:cxn>
                <a:cxn ang="0">
                  <a:pos x="81" y="118"/>
                </a:cxn>
                <a:cxn ang="0">
                  <a:pos x="111" y="125"/>
                </a:cxn>
                <a:cxn ang="0">
                  <a:pos x="149" y="113"/>
                </a:cxn>
                <a:cxn ang="0">
                  <a:pos x="162" y="87"/>
                </a:cxn>
                <a:cxn ang="0">
                  <a:pos x="159" y="53"/>
                </a:cxn>
                <a:cxn ang="0">
                  <a:pos x="145" y="107"/>
                </a:cxn>
                <a:cxn ang="0">
                  <a:pos x="121" y="118"/>
                </a:cxn>
                <a:cxn ang="0">
                  <a:pos x="92" y="115"/>
                </a:cxn>
                <a:cxn ang="0">
                  <a:pos x="73" y="102"/>
                </a:cxn>
                <a:cxn ang="0">
                  <a:pos x="67" y="75"/>
                </a:cxn>
                <a:cxn ang="0">
                  <a:pos x="78" y="43"/>
                </a:cxn>
                <a:cxn ang="0">
                  <a:pos x="102" y="35"/>
                </a:cxn>
                <a:cxn ang="0">
                  <a:pos x="129" y="36"/>
                </a:cxn>
                <a:cxn ang="0">
                  <a:pos x="149" y="49"/>
                </a:cxn>
                <a:cxn ang="0">
                  <a:pos x="156" y="74"/>
                </a:cxn>
                <a:cxn ang="0">
                  <a:pos x="145" y="107"/>
                </a:cxn>
                <a:cxn ang="0">
                  <a:pos x="186" y="14"/>
                </a:cxn>
                <a:cxn ang="0">
                  <a:pos x="111" y="0"/>
                </a:cxn>
                <a:cxn ang="0">
                  <a:pos x="46" y="11"/>
                </a:cxn>
                <a:cxn ang="0">
                  <a:pos x="18" y="30"/>
                </a:cxn>
                <a:cxn ang="0">
                  <a:pos x="4" y="58"/>
                </a:cxn>
                <a:cxn ang="0">
                  <a:pos x="2" y="88"/>
                </a:cxn>
                <a:cxn ang="0">
                  <a:pos x="16" y="119"/>
                </a:cxn>
                <a:cxn ang="0">
                  <a:pos x="54" y="144"/>
                </a:cxn>
                <a:cxn ang="0">
                  <a:pos x="96" y="151"/>
                </a:cxn>
                <a:cxn ang="0">
                  <a:pos x="146" y="150"/>
                </a:cxn>
                <a:cxn ang="0">
                  <a:pos x="184" y="138"/>
                </a:cxn>
                <a:cxn ang="0">
                  <a:pos x="210" y="116"/>
                </a:cxn>
                <a:cxn ang="0">
                  <a:pos x="221" y="74"/>
                </a:cxn>
                <a:cxn ang="0">
                  <a:pos x="214" y="43"/>
                </a:cxn>
                <a:cxn ang="0">
                  <a:pos x="192" y="18"/>
                </a:cxn>
                <a:cxn ang="0">
                  <a:pos x="197" y="120"/>
                </a:cxn>
                <a:cxn ang="0">
                  <a:pos x="170" y="137"/>
                </a:cxn>
                <a:cxn ang="0">
                  <a:pos x="113" y="145"/>
                </a:cxn>
                <a:cxn ang="0">
                  <a:pos x="69" y="141"/>
                </a:cxn>
                <a:cxn ang="0">
                  <a:pos x="37" y="128"/>
                </a:cxn>
                <a:cxn ang="0">
                  <a:pos x="15" y="106"/>
                </a:cxn>
                <a:cxn ang="0">
                  <a:pos x="8" y="75"/>
                </a:cxn>
                <a:cxn ang="0">
                  <a:pos x="23" y="35"/>
                </a:cxn>
                <a:cxn ang="0">
                  <a:pos x="50" y="17"/>
                </a:cxn>
                <a:cxn ang="0">
                  <a:pos x="111" y="5"/>
                </a:cxn>
                <a:cxn ang="0">
                  <a:pos x="189" y="24"/>
                </a:cxn>
                <a:cxn ang="0">
                  <a:pos x="208" y="46"/>
                </a:cxn>
                <a:cxn ang="0">
                  <a:pos x="214" y="86"/>
                </a:cxn>
                <a:cxn ang="0">
                  <a:pos x="203" y="113"/>
                </a:cxn>
              </a:cxnLst>
              <a:rect l="0" t="0" r="r" b="b"/>
              <a:pathLst>
                <a:path w="221" h="151">
                  <a:moveTo>
                    <a:pt x="148" y="39"/>
                  </a:moveTo>
                  <a:lnTo>
                    <a:pt x="148" y="39"/>
                  </a:lnTo>
                  <a:lnTo>
                    <a:pt x="140" y="33"/>
                  </a:lnTo>
                  <a:lnTo>
                    <a:pt x="132" y="30"/>
                  </a:lnTo>
                  <a:lnTo>
                    <a:pt x="122" y="29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00" y="29"/>
                  </a:lnTo>
                  <a:lnTo>
                    <a:pt x="91" y="30"/>
                  </a:lnTo>
                  <a:lnTo>
                    <a:pt x="81" y="33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45"/>
                  </a:lnTo>
                  <a:lnTo>
                    <a:pt x="64" y="53"/>
                  </a:lnTo>
                  <a:lnTo>
                    <a:pt x="61" y="6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1" y="87"/>
                  </a:lnTo>
                  <a:lnTo>
                    <a:pt x="64" y="97"/>
                  </a:lnTo>
                  <a:lnTo>
                    <a:pt x="69" y="106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81" y="118"/>
                  </a:lnTo>
                  <a:lnTo>
                    <a:pt x="91" y="122"/>
                  </a:lnTo>
                  <a:lnTo>
                    <a:pt x="100" y="123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22" y="123"/>
                  </a:lnTo>
                  <a:lnTo>
                    <a:pt x="132" y="122"/>
                  </a:lnTo>
                  <a:lnTo>
                    <a:pt x="142" y="118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59" y="97"/>
                  </a:lnTo>
                  <a:lnTo>
                    <a:pt x="162" y="87"/>
                  </a:lnTo>
                  <a:lnTo>
                    <a:pt x="162" y="74"/>
                  </a:lnTo>
                  <a:lnTo>
                    <a:pt x="162" y="74"/>
                  </a:lnTo>
                  <a:lnTo>
                    <a:pt x="162" y="62"/>
                  </a:lnTo>
                  <a:lnTo>
                    <a:pt x="159" y="53"/>
                  </a:lnTo>
                  <a:lnTo>
                    <a:pt x="154" y="45"/>
                  </a:lnTo>
                  <a:lnTo>
                    <a:pt x="148" y="39"/>
                  </a:lnTo>
                  <a:lnTo>
                    <a:pt x="148" y="39"/>
                  </a:lnTo>
                  <a:close/>
                  <a:moveTo>
                    <a:pt x="145" y="107"/>
                  </a:moveTo>
                  <a:lnTo>
                    <a:pt x="145" y="107"/>
                  </a:lnTo>
                  <a:lnTo>
                    <a:pt x="138" y="112"/>
                  </a:lnTo>
                  <a:lnTo>
                    <a:pt x="130" y="115"/>
                  </a:lnTo>
                  <a:lnTo>
                    <a:pt x="12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02" y="118"/>
                  </a:lnTo>
                  <a:lnTo>
                    <a:pt x="92" y="115"/>
                  </a:lnTo>
                  <a:lnTo>
                    <a:pt x="86" y="112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73" y="102"/>
                  </a:lnTo>
                  <a:lnTo>
                    <a:pt x="70" y="96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65"/>
                  </a:lnTo>
                  <a:lnTo>
                    <a:pt x="70" y="56"/>
                  </a:lnTo>
                  <a:lnTo>
                    <a:pt x="73" y="49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86" y="39"/>
                  </a:lnTo>
                  <a:lnTo>
                    <a:pt x="92" y="36"/>
                  </a:lnTo>
                  <a:lnTo>
                    <a:pt x="102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21" y="35"/>
                  </a:lnTo>
                  <a:lnTo>
                    <a:pt x="129" y="36"/>
                  </a:lnTo>
                  <a:lnTo>
                    <a:pt x="137" y="39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9" y="49"/>
                  </a:lnTo>
                  <a:lnTo>
                    <a:pt x="153" y="56"/>
                  </a:lnTo>
                  <a:lnTo>
                    <a:pt x="156" y="6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86"/>
                  </a:lnTo>
                  <a:lnTo>
                    <a:pt x="153" y="94"/>
                  </a:lnTo>
                  <a:lnTo>
                    <a:pt x="149" y="103"/>
                  </a:lnTo>
                  <a:lnTo>
                    <a:pt x="145" y="107"/>
                  </a:lnTo>
                  <a:lnTo>
                    <a:pt x="145" y="107"/>
                  </a:lnTo>
                  <a:close/>
                  <a:moveTo>
                    <a:pt x="192" y="18"/>
                  </a:moveTo>
                  <a:lnTo>
                    <a:pt x="192" y="18"/>
                  </a:lnTo>
                  <a:lnTo>
                    <a:pt x="186" y="14"/>
                  </a:lnTo>
                  <a:lnTo>
                    <a:pt x="176" y="11"/>
                  </a:lnTo>
                  <a:lnTo>
                    <a:pt x="157" y="4"/>
                  </a:lnTo>
                  <a:lnTo>
                    <a:pt x="135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7"/>
                  </a:lnTo>
                  <a:lnTo>
                    <a:pt x="8" y="43"/>
                  </a:lnTo>
                  <a:lnTo>
                    <a:pt x="5" y="51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9"/>
                  </a:lnTo>
                  <a:lnTo>
                    <a:pt x="10" y="10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4" y="126"/>
                  </a:lnTo>
                  <a:lnTo>
                    <a:pt x="32" y="134"/>
                  </a:lnTo>
                  <a:lnTo>
                    <a:pt x="43" y="139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67" y="147"/>
                  </a:lnTo>
                  <a:lnTo>
                    <a:pt x="81" y="150"/>
                  </a:lnTo>
                  <a:lnTo>
                    <a:pt x="96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30" y="151"/>
                  </a:lnTo>
                  <a:lnTo>
                    <a:pt x="146" y="150"/>
                  </a:lnTo>
                  <a:lnTo>
                    <a:pt x="161" y="147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84" y="138"/>
                  </a:lnTo>
                  <a:lnTo>
                    <a:pt x="194" y="131"/>
                  </a:lnTo>
                  <a:lnTo>
                    <a:pt x="202" y="12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4" y="107"/>
                  </a:lnTo>
                  <a:lnTo>
                    <a:pt x="219" y="97"/>
                  </a:lnTo>
                  <a:lnTo>
                    <a:pt x="221" y="87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58"/>
                  </a:lnTo>
                  <a:lnTo>
                    <a:pt x="218" y="51"/>
                  </a:lnTo>
                  <a:lnTo>
                    <a:pt x="214" y="43"/>
                  </a:lnTo>
                  <a:lnTo>
                    <a:pt x="210" y="36"/>
                  </a:lnTo>
                  <a:lnTo>
                    <a:pt x="205" y="30"/>
                  </a:lnTo>
                  <a:lnTo>
                    <a:pt x="200" y="24"/>
                  </a:lnTo>
                  <a:lnTo>
                    <a:pt x="192" y="18"/>
                  </a:lnTo>
                  <a:lnTo>
                    <a:pt x="192" y="18"/>
                  </a:lnTo>
                  <a:close/>
                  <a:moveTo>
                    <a:pt x="203" y="113"/>
                  </a:moveTo>
                  <a:lnTo>
                    <a:pt x="203" y="113"/>
                  </a:lnTo>
                  <a:lnTo>
                    <a:pt x="197" y="120"/>
                  </a:lnTo>
                  <a:lnTo>
                    <a:pt x="189" y="126"/>
                  </a:lnTo>
                  <a:lnTo>
                    <a:pt x="180" y="132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57" y="139"/>
                  </a:lnTo>
                  <a:lnTo>
                    <a:pt x="145" y="142"/>
                  </a:lnTo>
                  <a:lnTo>
                    <a:pt x="130" y="144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97" y="144"/>
                  </a:lnTo>
                  <a:lnTo>
                    <a:pt x="81" y="142"/>
                  </a:lnTo>
                  <a:lnTo>
                    <a:pt x="69" y="14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6" y="134"/>
                  </a:lnTo>
                  <a:lnTo>
                    <a:pt x="37" y="128"/>
                  </a:lnTo>
                  <a:lnTo>
                    <a:pt x="29" y="122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5" y="106"/>
                  </a:lnTo>
                  <a:lnTo>
                    <a:pt x="11" y="97"/>
                  </a:lnTo>
                  <a:lnTo>
                    <a:pt x="8" y="8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10" y="61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0" y="17"/>
                  </a:lnTo>
                  <a:lnTo>
                    <a:pt x="67" y="11"/>
                  </a:lnTo>
                  <a:lnTo>
                    <a:pt x="88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35" y="7"/>
                  </a:lnTo>
                  <a:lnTo>
                    <a:pt x="156" y="11"/>
                  </a:lnTo>
                  <a:lnTo>
                    <a:pt x="173" y="17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200" y="35"/>
                  </a:lnTo>
                  <a:lnTo>
                    <a:pt x="205" y="40"/>
                  </a:lnTo>
                  <a:lnTo>
                    <a:pt x="208" y="46"/>
                  </a:lnTo>
                  <a:lnTo>
                    <a:pt x="213" y="59"/>
                  </a:lnTo>
                  <a:lnTo>
                    <a:pt x="214" y="74"/>
                  </a:lnTo>
                  <a:lnTo>
                    <a:pt x="214" y="74"/>
                  </a:lnTo>
                  <a:lnTo>
                    <a:pt x="214" y="86"/>
                  </a:lnTo>
                  <a:lnTo>
                    <a:pt x="211" y="96"/>
                  </a:lnTo>
                  <a:lnTo>
                    <a:pt x="208" y="104"/>
                  </a:lnTo>
                  <a:lnTo>
                    <a:pt x="203" y="113"/>
                  </a:lnTo>
                  <a:lnTo>
                    <a:pt x="203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433763" y="415925"/>
              <a:ext cx="2041525" cy="482600"/>
            </a:xfrm>
            <a:custGeom>
              <a:avLst/>
              <a:gdLst/>
              <a:ahLst/>
              <a:cxnLst>
                <a:cxn ang="0">
                  <a:pos x="664" y="184"/>
                </a:cxn>
                <a:cxn ang="0">
                  <a:pos x="899" y="225"/>
                </a:cxn>
                <a:cxn ang="0">
                  <a:pos x="794" y="210"/>
                </a:cxn>
                <a:cxn ang="0">
                  <a:pos x="815" y="184"/>
                </a:cxn>
                <a:cxn ang="0">
                  <a:pos x="588" y="105"/>
                </a:cxn>
                <a:cxn ang="0">
                  <a:pos x="388" y="120"/>
                </a:cxn>
                <a:cxn ang="0">
                  <a:pos x="383" y="146"/>
                </a:cxn>
                <a:cxn ang="0">
                  <a:pos x="908" y="199"/>
                </a:cxn>
                <a:cxn ang="0">
                  <a:pos x="394" y="94"/>
                </a:cxn>
                <a:cxn ang="0">
                  <a:pos x="369" y="210"/>
                </a:cxn>
                <a:cxn ang="0">
                  <a:pos x="295" y="132"/>
                </a:cxn>
                <a:cxn ang="0">
                  <a:pos x="818" y="113"/>
                </a:cxn>
                <a:cxn ang="0">
                  <a:pos x="824" y="142"/>
                </a:cxn>
                <a:cxn ang="0">
                  <a:pos x="824" y="142"/>
                </a:cxn>
                <a:cxn ang="0">
                  <a:pos x="786" y="79"/>
                </a:cxn>
                <a:cxn ang="0">
                  <a:pos x="867" y="247"/>
                </a:cxn>
                <a:cxn ang="0">
                  <a:pos x="1078" y="27"/>
                </a:cxn>
                <a:cxn ang="0">
                  <a:pos x="1015" y="120"/>
                </a:cxn>
                <a:cxn ang="0">
                  <a:pos x="1056" y="301"/>
                </a:cxn>
                <a:cxn ang="0">
                  <a:pos x="1045" y="251"/>
                </a:cxn>
                <a:cxn ang="0">
                  <a:pos x="1286" y="301"/>
                </a:cxn>
                <a:cxn ang="0">
                  <a:pos x="318" y="15"/>
                </a:cxn>
                <a:cxn ang="0">
                  <a:pos x="1010" y="146"/>
                </a:cxn>
                <a:cxn ang="0">
                  <a:pos x="601" y="79"/>
                </a:cxn>
                <a:cxn ang="0">
                  <a:pos x="678" y="210"/>
                </a:cxn>
                <a:cxn ang="0">
                  <a:pos x="682" y="213"/>
                </a:cxn>
                <a:cxn ang="0">
                  <a:pos x="360" y="251"/>
                </a:cxn>
                <a:cxn ang="0">
                  <a:pos x="577" y="158"/>
                </a:cxn>
                <a:cxn ang="0">
                  <a:pos x="304" y="172"/>
                </a:cxn>
                <a:cxn ang="0">
                  <a:pos x="621" y="53"/>
                </a:cxn>
                <a:cxn ang="0">
                  <a:pos x="206" y="105"/>
                </a:cxn>
                <a:cxn ang="0">
                  <a:pos x="203" y="79"/>
                </a:cxn>
                <a:cxn ang="0">
                  <a:pos x="234" y="245"/>
                </a:cxn>
                <a:cxn ang="0">
                  <a:pos x="1284" y="263"/>
                </a:cxn>
                <a:cxn ang="0">
                  <a:pos x="881" y="277"/>
                </a:cxn>
                <a:cxn ang="0">
                  <a:pos x="20" y="263"/>
                </a:cxn>
                <a:cxn ang="0">
                  <a:pos x="466" y="289"/>
                </a:cxn>
                <a:cxn ang="0">
                  <a:pos x="467" y="277"/>
                </a:cxn>
                <a:cxn ang="0">
                  <a:pos x="1278" y="27"/>
                </a:cxn>
                <a:cxn ang="0">
                  <a:pos x="1278" y="3"/>
                </a:cxn>
                <a:cxn ang="0">
                  <a:pos x="832" y="15"/>
                </a:cxn>
                <a:cxn ang="0">
                  <a:pos x="685" y="299"/>
                </a:cxn>
                <a:cxn ang="0">
                  <a:pos x="807" y="289"/>
                </a:cxn>
                <a:cxn ang="0">
                  <a:pos x="1129" y="105"/>
                </a:cxn>
                <a:cxn ang="0">
                  <a:pos x="1205" y="120"/>
                </a:cxn>
                <a:cxn ang="0">
                  <a:pos x="1203" y="136"/>
                </a:cxn>
                <a:cxn ang="0">
                  <a:pos x="237" y="263"/>
                </a:cxn>
                <a:cxn ang="0">
                  <a:pos x="623" y="270"/>
                </a:cxn>
                <a:cxn ang="0">
                  <a:pos x="623" y="270"/>
                </a:cxn>
                <a:cxn ang="0">
                  <a:pos x="1097" y="132"/>
                </a:cxn>
                <a:cxn ang="0">
                  <a:pos x="1099" y="140"/>
                </a:cxn>
                <a:cxn ang="0">
                  <a:pos x="612" y="41"/>
                </a:cxn>
                <a:cxn ang="0">
                  <a:pos x="870" y="41"/>
                </a:cxn>
                <a:cxn ang="0">
                  <a:pos x="1034" y="199"/>
                </a:cxn>
                <a:cxn ang="0">
                  <a:pos x="1189" y="146"/>
                </a:cxn>
                <a:cxn ang="0">
                  <a:pos x="1026" y="158"/>
                </a:cxn>
                <a:cxn ang="0">
                  <a:pos x="1149" y="225"/>
                </a:cxn>
                <a:cxn ang="0">
                  <a:pos x="177" y="132"/>
                </a:cxn>
                <a:cxn ang="0">
                  <a:pos x="164" y="158"/>
                </a:cxn>
                <a:cxn ang="0">
                  <a:pos x="268" y="15"/>
                </a:cxn>
                <a:cxn ang="0">
                  <a:pos x="190" y="105"/>
                </a:cxn>
                <a:cxn ang="0">
                  <a:pos x="277" y="53"/>
                </a:cxn>
              </a:cxnLst>
              <a:rect l="0" t="0" r="r" b="b"/>
              <a:pathLst>
                <a:path w="1286" h="304">
                  <a:moveTo>
                    <a:pt x="907" y="158"/>
                  </a:moveTo>
                  <a:lnTo>
                    <a:pt x="823" y="158"/>
                  </a:lnTo>
                  <a:lnTo>
                    <a:pt x="823" y="158"/>
                  </a:lnTo>
                  <a:lnTo>
                    <a:pt x="818" y="172"/>
                  </a:lnTo>
                  <a:lnTo>
                    <a:pt x="905" y="172"/>
                  </a:lnTo>
                  <a:lnTo>
                    <a:pt x="905" y="172"/>
                  </a:lnTo>
                  <a:lnTo>
                    <a:pt x="907" y="158"/>
                  </a:lnTo>
                  <a:lnTo>
                    <a:pt x="907" y="158"/>
                  </a:lnTo>
                  <a:close/>
                  <a:moveTo>
                    <a:pt x="664" y="184"/>
                  </a:moveTo>
                  <a:lnTo>
                    <a:pt x="577" y="184"/>
                  </a:lnTo>
                  <a:lnTo>
                    <a:pt x="577" y="184"/>
                  </a:lnTo>
                  <a:lnTo>
                    <a:pt x="580" y="199"/>
                  </a:lnTo>
                  <a:lnTo>
                    <a:pt x="670" y="199"/>
                  </a:lnTo>
                  <a:lnTo>
                    <a:pt x="670" y="199"/>
                  </a:lnTo>
                  <a:lnTo>
                    <a:pt x="667" y="191"/>
                  </a:lnTo>
                  <a:lnTo>
                    <a:pt x="664" y="184"/>
                  </a:lnTo>
                  <a:lnTo>
                    <a:pt x="664" y="184"/>
                  </a:lnTo>
                  <a:close/>
                  <a:moveTo>
                    <a:pt x="899" y="225"/>
                  </a:moveTo>
                  <a:lnTo>
                    <a:pt x="984" y="225"/>
                  </a:lnTo>
                  <a:lnTo>
                    <a:pt x="989" y="210"/>
                  </a:lnTo>
                  <a:lnTo>
                    <a:pt x="905" y="210"/>
                  </a:lnTo>
                  <a:lnTo>
                    <a:pt x="899" y="225"/>
                  </a:lnTo>
                  <a:close/>
                  <a:moveTo>
                    <a:pt x="772" y="225"/>
                  </a:moveTo>
                  <a:lnTo>
                    <a:pt x="883" y="225"/>
                  </a:lnTo>
                  <a:lnTo>
                    <a:pt x="883" y="225"/>
                  </a:lnTo>
                  <a:lnTo>
                    <a:pt x="892" y="210"/>
                  </a:lnTo>
                  <a:lnTo>
                    <a:pt x="794" y="210"/>
                  </a:lnTo>
                  <a:lnTo>
                    <a:pt x="794" y="210"/>
                  </a:lnTo>
                  <a:lnTo>
                    <a:pt x="785" y="219"/>
                  </a:lnTo>
                  <a:lnTo>
                    <a:pt x="772" y="225"/>
                  </a:lnTo>
                  <a:lnTo>
                    <a:pt x="772" y="225"/>
                  </a:lnTo>
                  <a:close/>
                  <a:moveTo>
                    <a:pt x="897" y="196"/>
                  </a:moveTo>
                  <a:lnTo>
                    <a:pt x="897" y="196"/>
                  </a:lnTo>
                  <a:lnTo>
                    <a:pt x="902" y="184"/>
                  </a:lnTo>
                  <a:lnTo>
                    <a:pt x="815" y="184"/>
                  </a:lnTo>
                  <a:lnTo>
                    <a:pt x="815" y="184"/>
                  </a:lnTo>
                  <a:lnTo>
                    <a:pt x="810" y="191"/>
                  </a:lnTo>
                  <a:lnTo>
                    <a:pt x="805" y="199"/>
                  </a:lnTo>
                  <a:lnTo>
                    <a:pt x="897" y="199"/>
                  </a:lnTo>
                  <a:lnTo>
                    <a:pt x="897" y="199"/>
                  </a:lnTo>
                  <a:lnTo>
                    <a:pt x="897" y="196"/>
                  </a:lnTo>
                  <a:lnTo>
                    <a:pt x="897" y="196"/>
                  </a:lnTo>
                  <a:close/>
                  <a:moveTo>
                    <a:pt x="678" y="105"/>
                  </a:moveTo>
                  <a:lnTo>
                    <a:pt x="588" y="105"/>
                  </a:lnTo>
                  <a:lnTo>
                    <a:pt x="588" y="105"/>
                  </a:lnTo>
                  <a:lnTo>
                    <a:pt x="586" y="108"/>
                  </a:lnTo>
                  <a:lnTo>
                    <a:pt x="586" y="108"/>
                  </a:lnTo>
                  <a:lnTo>
                    <a:pt x="583" y="120"/>
                  </a:lnTo>
                  <a:lnTo>
                    <a:pt x="669" y="120"/>
                  </a:lnTo>
                  <a:lnTo>
                    <a:pt x="669" y="120"/>
                  </a:lnTo>
                  <a:lnTo>
                    <a:pt x="674" y="113"/>
                  </a:lnTo>
                  <a:lnTo>
                    <a:pt x="678" y="105"/>
                  </a:lnTo>
                  <a:lnTo>
                    <a:pt x="678" y="105"/>
                  </a:lnTo>
                  <a:close/>
                  <a:moveTo>
                    <a:pt x="388" y="120"/>
                  </a:moveTo>
                  <a:lnTo>
                    <a:pt x="504" y="120"/>
                  </a:lnTo>
                  <a:lnTo>
                    <a:pt x="507" y="105"/>
                  </a:lnTo>
                  <a:lnTo>
                    <a:pt x="393" y="105"/>
                  </a:lnTo>
                  <a:lnTo>
                    <a:pt x="388" y="120"/>
                  </a:lnTo>
                  <a:close/>
                  <a:moveTo>
                    <a:pt x="383" y="146"/>
                  </a:moveTo>
                  <a:lnTo>
                    <a:pt x="498" y="146"/>
                  </a:lnTo>
                  <a:lnTo>
                    <a:pt x="501" y="132"/>
                  </a:lnTo>
                  <a:lnTo>
                    <a:pt x="387" y="132"/>
                  </a:lnTo>
                  <a:lnTo>
                    <a:pt x="383" y="146"/>
                  </a:lnTo>
                  <a:close/>
                  <a:moveTo>
                    <a:pt x="577" y="146"/>
                  </a:moveTo>
                  <a:lnTo>
                    <a:pt x="663" y="146"/>
                  </a:lnTo>
                  <a:lnTo>
                    <a:pt x="663" y="146"/>
                  </a:lnTo>
                  <a:lnTo>
                    <a:pt x="666" y="132"/>
                  </a:lnTo>
                  <a:lnTo>
                    <a:pt x="580" y="132"/>
                  </a:lnTo>
                  <a:lnTo>
                    <a:pt x="580" y="132"/>
                  </a:lnTo>
                  <a:lnTo>
                    <a:pt x="577" y="146"/>
                  </a:lnTo>
                  <a:lnTo>
                    <a:pt x="577" y="146"/>
                  </a:lnTo>
                  <a:close/>
                  <a:moveTo>
                    <a:pt x="908" y="199"/>
                  </a:moveTo>
                  <a:lnTo>
                    <a:pt x="992" y="199"/>
                  </a:lnTo>
                  <a:lnTo>
                    <a:pt x="997" y="184"/>
                  </a:lnTo>
                  <a:lnTo>
                    <a:pt x="913" y="184"/>
                  </a:lnTo>
                  <a:lnTo>
                    <a:pt x="908" y="199"/>
                  </a:lnTo>
                  <a:close/>
                  <a:moveTo>
                    <a:pt x="394" y="94"/>
                  </a:moveTo>
                  <a:lnTo>
                    <a:pt x="509" y="94"/>
                  </a:lnTo>
                  <a:lnTo>
                    <a:pt x="512" y="79"/>
                  </a:lnTo>
                  <a:lnTo>
                    <a:pt x="398" y="79"/>
                  </a:lnTo>
                  <a:lnTo>
                    <a:pt x="394" y="94"/>
                  </a:lnTo>
                  <a:close/>
                  <a:moveTo>
                    <a:pt x="377" y="172"/>
                  </a:moveTo>
                  <a:lnTo>
                    <a:pt x="491" y="172"/>
                  </a:lnTo>
                  <a:lnTo>
                    <a:pt x="494" y="158"/>
                  </a:lnTo>
                  <a:lnTo>
                    <a:pt x="380" y="158"/>
                  </a:lnTo>
                  <a:lnTo>
                    <a:pt x="377" y="172"/>
                  </a:lnTo>
                  <a:close/>
                  <a:moveTo>
                    <a:pt x="364" y="225"/>
                  </a:moveTo>
                  <a:lnTo>
                    <a:pt x="480" y="225"/>
                  </a:lnTo>
                  <a:lnTo>
                    <a:pt x="483" y="210"/>
                  </a:lnTo>
                  <a:lnTo>
                    <a:pt x="369" y="210"/>
                  </a:lnTo>
                  <a:lnTo>
                    <a:pt x="364" y="225"/>
                  </a:lnTo>
                  <a:close/>
                  <a:moveTo>
                    <a:pt x="371" y="199"/>
                  </a:moveTo>
                  <a:lnTo>
                    <a:pt x="485" y="199"/>
                  </a:lnTo>
                  <a:lnTo>
                    <a:pt x="490" y="184"/>
                  </a:lnTo>
                  <a:lnTo>
                    <a:pt x="374" y="184"/>
                  </a:lnTo>
                  <a:lnTo>
                    <a:pt x="371" y="199"/>
                  </a:lnTo>
                  <a:close/>
                  <a:moveTo>
                    <a:pt x="215" y="146"/>
                  </a:moveTo>
                  <a:lnTo>
                    <a:pt x="298" y="146"/>
                  </a:lnTo>
                  <a:lnTo>
                    <a:pt x="295" y="132"/>
                  </a:lnTo>
                  <a:lnTo>
                    <a:pt x="212" y="132"/>
                  </a:lnTo>
                  <a:lnTo>
                    <a:pt x="215" y="146"/>
                  </a:lnTo>
                  <a:close/>
                  <a:moveTo>
                    <a:pt x="821" y="120"/>
                  </a:moveTo>
                  <a:lnTo>
                    <a:pt x="908" y="120"/>
                  </a:lnTo>
                  <a:lnTo>
                    <a:pt x="908" y="120"/>
                  </a:lnTo>
                  <a:lnTo>
                    <a:pt x="905" y="105"/>
                  </a:lnTo>
                  <a:lnTo>
                    <a:pt x="813" y="105"/>
                  </a:lnTo>
                  <a:lnTo>
                    <a:pt x="813" y="105"/>
                  </a:lnTo>
                  <a:lnTo>
                    <a:pt x="818" y="113"/>
                  </a:lnTo>
                  <a:lnTo>
                    <a:pt x="821" y="120"/>
                  </a:lnTo>
                  <a:lnTo>
                    <a:pt x="821" y="120"/>
                  </a:lnTo>
                  <a:close/>
                  <a:moveTo>
                    <a:pt x="610" y="53"/>
                  </a:moveTo>
                  <a:lnTo>
                    <a:pt x="309" y="53"/>
                  </a:lnTo>
                  <a:lnTo>
                    <a:pt x="306" y="67"/>
                  </a:lnTo>
                  <a:lnTo>
                    <a:pt x="605" y="67"/>
                  </a:lnTo>
                  <a:lnTo>
                    <a:pt x="610" y="53"/>
                  </a:lnTo>
                  <a:close/>
                  <a:moveTo>
                    <a:pt x="824" y="142"/>
                  </a:moveTo>
                  <a:lnTo>
                    <a:pt x="824" y="142"/>
                  </a:lnTo>
                  <a:lnTo>
                    <a:pt x="823" y="146"/>
                  </a:lnTo>
                  <a:lnTo>
                    <a:pt x="908" y="146"/>
                  </a:lnTo>
                  <a:lnTo>
                    <a:pt x="908" y="146"/>
                  </a:lnTo>
                  <a:lnTo>
                    <a:pt x="908" y="136"/>
                  </a:lnTo>
                  <a:lnTo>
                    <a:pt x="908" y="136"/>
                  </a:lnTo>
                  <a:lnTo>
                    <a:pt x="908" y="132"/>
                  </a:lnTo>
                  <a:lnTo>
                    <a:pt x="823" y="132"/>
                  </a:lnTo>
                  <a:lnTo>
                    <a:pt x="823" y="132"/>
                  </a:lnTo>
                  <a:lnTo>
                    <a:pt x="824" y="142"/>
                  </a:lnTo>
                  <a:lnTo>
                    <a:pt x="824" y="142"/>
                  </a:lnTo>
                  <a:close/>
                  <a:moveTo>
                    <a:pt x="802" y="91"/>
                  </a:moveTo>
                  <a:lnTo>
                    <a:pt x="802" y="91"/>
                  </a:lnTo>
                  <a:lnTo>
                    <a:pt x="805" y="94"/>
                  </a:lnTo>
                  <a:lnTo>
                    <a:pt x="904" y="94"/>
                  </a:lnTo>
                  <a:lnTo>
                    <a:pt x="904" y="94"/>
                  </a:lnTo>
                  <a:lnTo>
                    <a:pt x="897" y="79"/>
                  </a:lnTo>
                  <a:lnTo>
                    <a:pt x="786" y="79"/>
                  </a:lnTo>
                  <a:lnTo>
                    <a:pt x="786" y="79"/>
                  </a:lnTo>
                  <a:lnTo>
                    <a:pt x="794" y="84"/>
                  </a:lnTo>
                  <a:lnTo>
                    <a:pt x="802" y="91"/>
                  </a:lnTo>
                  <a:lnTo>
                    <a:pt x="802" y="91"/>
                  </a:lnTo>
                  <a:close/>
                  <a:moveTo>
                    <a:pt x="594" y="237"/>
                  </a:moveTo>
                  <a:lnTo>
                    <a:pt x="594" y="237"/>
                  </a:lnTo>
                  <a:lnTo>
                    <a:pt x="605" y="251"/>
                  </a:lnTo>
                  <a:lnTo>
                    <a:pt x="862" y="251"/>
                  </a:lnTo>
                  <a:lnTo>
                    <a:pt x="862" y="251"/>
                  </a:lnTo>
                  <a:lnTo>
                    <a:pt x="867" y="247"/>
                  </a:lnTo>
                  <a:lnTo>
                    <a:pt x="867" y="247"/>
                  </a:lnTo>
                  <a:lnTo>
                    <a:pt x="875" y="237"/>
                  </a:lnTo>
                  <a:lnTo>
                    <a:pt x="594" y="237"/>
                  </a:lnTo>
                  <a:close/>
                  <a:moveTo>
                    <a:pt x="1073" y="3"/>
                  </a:moveTo>
                  <a:lnTo>
                    <a:pt x="975" y="3"/>
                  </a:lnTo>
                  <a:lnTo>
                    <a:pt x="970" y="15"/>
                  </a:lnTo>
                  <a:lnTo>
                    <a:pt x="1075" y="15"/>
                  </a:lnTo>
                  <a:lnTo>
                    <a:pt x="1073" y="3"/>
                  </a:lnTo>
                  <a:close/>
                  <a:moveTo>
                    <a:pt x="1078" y="27"/>
                  </a:moveTo>
                  <a:lnTo>
                    <a:pt x="967" y="27"/>
                  </a:lnTo>
                  <a:lnTo>
                    <a:pt x="962" y="41"/>
                  </a:lnTo>
                  <a:lnTo>
                    <a:pt x="1081" y="41"/>
                  </a:lnTo>
                  <a:lnTo>
                    <a:pt x="1078" y="27"/>
                  </a:lnTo>
                  <a:close/>
                  <a:moveTo>
                    <a:pt x="1096" y="118"/>
                  </a:moveTo>
                  <a:lnTo>
                    <a:pt x="1092" y="105"/>
                  </a:lnTo>
                  <a:lnTo>
                    <a:pt x="940" y="105"/>
                  </a:lnTo>
                  <a:lnTo>
                    <a:pt x="935" y="120"/>
                  </a:lnTo>
                  <a:lnTo>
                    <a:pt x="1015" y="120"/>
                  </a:lnTo>
                  <a:lnTo>
                    <a:pt x="1015" y="120"/>
                  </a:lnTo>
                  <a:lnTo>
                    <a:pt x="1016" y="113"/>
                  </a:lnTo>
                  <a:lnTo>
                    <a:pt x="1016" y="113"/>
                  </a:lnTo>
                  <a:lnTo>
                    <a:pt x="1018" y="120"/>
                  </a:lnTo>
                  <a:lnTo>
                    <a:pt x="1096" y="120"/>
                  </a:lnTo>
                  <a:lnTo>
                    <a:pt x="1096" y="120"/>
                  </a:lnTo>
                  <a:lnTo>
                    <a:pt x="1096" y="118"/>
                  </a:lnTo>
                  <a:lnTo>
                    <a:pt x="1096" y="118"/>
                  </a:lnTo>
                  <a:close/>
                  <a:moveTo>
                    <a:pt x="1056" y="301"/>
                  </a:moveTo>
                  <a:lnTo>
                    <a:pt x="1110" y="301"/>
                  </a:lnTo>
                  <a:lnTo>
                    <a:pt x="1116" y="289"/>
                  </a:lnTo>
                  <a:lnTo>
                    <a:pt x="1053" y="289"/>
                  </a:lnTo>
                  <a:lnTo>
                    <a:pt x="1056" y="301"/>
                  </a:lnTo>
                  <a:close/>
                  <a:moveTo>
                    <a:pt x="1045" y="251"/>
                  </a:moveTo>
                  <a:lnTo>
                    <a:pt x="1135" y="251"/>
                  </a:lnTo>
                  <a:lnTo>
                    <a:pt x="1143" y="237"/>
                  </a:lnTo>
                  <a:lnTo>
                    <a:pt x="1042" y="237"/>
                  </a:lnTo>
                  <a:lnTo>
                    <a:pt x="1045" y="251"/>
                  </a:lnTo>
                  <a:close/>
                  <a:moveTo>
                    <a:pt x="1051" y="277"/>
                  </a:moveTo>
                  <a:lnTo>
                    <a:pt x="1121" y="277"/>
                  </a:lnTo>
                  <a:lnTo>
                    <a:pt x="1129" y="263"/>
                  </a:lnTo>
                  <a:lnTo>
                    <a:pt x="1048" y="263"/>
                  </a:lnTo>
                  <a:lnTo>
                    <a:pt x="1051" y="277"/>
                  </a:lnTo>
                  <a:close/>
                  <a:moveTo>
                    <a:pt x="1286" y="289"/>
                  </a:moveTo>
                  <a:lnTo>
                    <a:pt x="1205" y="289"/>
                  </a:lnTo>
                  <a:lnTo>
                    <a:pt x="1205" y="301"/>
                  </a:lnTo>
                  <a:lnTo>
                    <a:pt x="1286" y="301"/>
                  </a:lnTo>
                  <a:lnTo>
                    <a:pt x="1286" y="289"/>
                  </a:lnTo>
                  <a:close/>
                  <a:moveTo>
                    <a:pt x="873" y="301"/>
                  </a:moveTo>
                  <a:lnTo>
                    <a:pt x="959" y="301"/>
                  </a:lnTo>
                  <a:lnTo>
                    <a:pt x="964" y="289"/>
                  </a:lnTo>
                  <a:lnTo>
                    <a:pt x="878" y="289"/>
                  </a:lnTo>
                  <a:lnTo>
                    <a:pt x="873" y="301"/>
                  </a:lnTo>
                  <a:close/>
                  <a:moveTo>
                    <a:pt x="621" y="3"/>
                  </a:moveTo>
                  <a:lnTo>
                    <a:pt x="320" y="3"/>
                  </a:lnTo>
                  <a:lnTo>
                    <a:pt x="318" y="15"/>
                  </a:lnTo>
                  <a:lnTo>
                    <a:pt x="618" y="15"/>
                  </a:lnTo>
                  <a:lnTo>
                    <a:pt x="621" y="3"/>
                  </a:lnTo>
                  <a:close/>
                  <a:moveTo>
                    <a:pt x="0" y="301"/>
                  </a:moveTo>
                  <a:lnTo>
                    <a:pt x="92" y="301"/>
                  </a:lnTo>
                  <a:lnTo>
                    <a:pt x="98" y="289"/>
                  </a:lnTo>
                  <a:lnTo>
                    <a:pt x="6" y="289"/>
                  </a:lnTo>
                  <a:lnTo>
                    <a:pt x="0" y="301"/>
                  </a:lnTo>
                  <a:close/>
                  <a:moveTo>
                    <a:pt x="926" y="146"/>
                  </a:moveTo>
                  <a:lnTo>
                    <a:pt x="1010" y="146"/>
                  </a:lnTo>
                  <a:lnTo>
                    <a:pt x="1010" y="146"/>
                  </a:lnTo>
                  <a:lnTo>
                    <a:pt x="1011" y="137"/>
                  </a:lnTo>
                  <a:lnTo>
                    <a:pt x="1011" y="137"/>
                  </a:lnTo>
                  <a:lnTo>
                    <a:pt x="1013" y="132"/>
                  </a:lnTo>
                  <a:lnTo>
                    <a:pt x="932" y="132"/>
                  </a:lnTo>
                  <a:lnTo>
                    <a:pt x="926" y="146"/>
                  </a:lnTo>
                  <a:close/>
                  <a:moveTo>
                    <a:pt x="712" y="79"/>
                  </a:moveTo>
                  <a:lnTo>
                    <a:pt x="601" y="79"/>
                  </a:lnTo>
                  <a:lnTo>
                    <a:pt x="601" y="79"/>
                  </a:lnTo>
                  <a:lnTo>
                    <a:pt x="593" y="94"/>
                  </a:lnTo>
                  <a:lnTo>
                    <a:pt x="688" y="94"/>
                  </a:lnTo>
                  <a:lnTo>
                    <a:pt x="688" y="94"/>
                  </a:lnTo>
                  <a:lnTo>
                    <a:pt x="699" y="85"/>
                  </a:lnTo>
                  <a:lnTo>
                    <a:pt x="712" y="79"/>
                  </a:lnTo>
                  <a:lnTo>
                    <a:pt x="712" y="79"/>
                  </a:lnTo>
                  <a:close/>
                  <a:moveTo>
                    <a:pt x="682" y="213"/>
                  </a:moveTo>
                  <a:lnTo>
                    <a:pt x="682" y="213"/>
                  </a:lnTo>
                  <a:lnTo>
                    <a:pt x="678" y="210"/>
                  </a:lnTo>
                  <a:lnTo>
                    <a:pt x="583" y="210"/>
                  </a:lnTo>
                  <a:lnTo>
                    <a:pt x="583" y="210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588" y="225"/>
                  </a:lnTo>
                  <a:lnTo>
                    <a:pt x="697" y="225"/>
                  </a:lnTo>
                  <a:lnTo>
                    <a:pt x="697" y="225"/>
                  </a:lnTo>
                  <a:lnTo>
                    <a:pt x="689" y="220"/>
                  </a:lnTo>
                  <a:lnTo>
                    <a:pt x="682" y="213"/>
                  </a:lnTo>
                  <a:lnTo>
                    <a:pt x="682" y="213"/>
                  </a:lnTo>
                  <a:close/>
                  <a:moveTo>
                    <a:pt x="918" y="172"/>
                  </a:moveTo>
                  <a:lnTo>
                    <a:pt x="1002" y="172"/>
                  </a:lnTo>
                  <a:lnTo>
                    <a:pt x="1005" y="159"/>
                  </a:lnTo>
                  <a:lnTo>
                    <a:pt x="1005" y="159"/>
                  </a:lnTo>
                  <a:lnTo>
                    <a:pt x="1007" y="158"/>
                  </a:lnTo>
                  <a:lnTo>
                    <a:pt x="923" y="158"/>
                  </a:lnTo>
                  <a:lnTo>
                    <a:pt x="918" y="172"/>
                  </a:lnTo>
                  <a:close/>
                  <a:moveTo>
                    <a:pt x="360" y="251"/>
                  </a:moveTo>
                  <a:lnTo>
                    <a:pt x="474" y="251"/>
                  </a:lnTo>
                  <a:lnTo>
                    <a:pt x="477" y="237"/>
                  </a:lnTo>
                  <a:lnTo>
                    <a:pt x="363" y="237"/>
                  </a:lnTo>
                  <a:lnTo>
                    <a:pt x="360" y="251"/>
                  </a:lnTo>
                  <a:close/>
                  <a:moveTo>
                    <a:pt x="661" y="159"/>
                  </a:moveTo>
                  <a:lnTo>
                    <a:pt x="661" y="159"/>
                  </a:lnTo>
                  <a:lnTo>
                    <a:pt x="661" y="158"/>
                  </a:lnTo>
                  <a:lnTo>
                    <a:pt x="577" y="158"/>
                  </a:lnTo>
                  <a:lnTo>
                    <a:pt x="577" y="158"/>
                  </a:lnTo>
                  <a:lnTo>
                    <a:pt x="575" y="168"/>
                  </a:lnTo>
                  <a:lnTo>
                    <a:pt x="575" y="168"/>
                  </a:lnTo>
                  <a:lnTo>
                    <a:pt x="577" y="172"/>
                  </a:lnTo>
                  <a:lnTo>
                    <a:pt x="663" y="172"/>
                  </a:lnTo>
                  <a:lnTo>
                    <a:pt x="663" y="172"/>
                  </a:lnTo>
                  <a:lnTo>
                    <a:pt x="661" y="159"/>
                  </a:lnTo>
                  <a:lnTo>
                    <a:pt x="661" y="159"/>
                  </a:lnTo>
                  <a:close/>
                  <a:moveTo>
                    <a:pt x="220" y="172"/>
                  </a:moveTo>
                  <a:lnTo>
                    <a:pt x="304" y="172"/>
                  </a:lnTo>
                  <a:lnTo>
                    <a:pt x="301" y="158"/>
                  </a:lnTo>
                  <a:lnTo>
                    <a:pt x="217" y="158"/>
                  </a:lnTo>
                  <a:lnTo>
                    <a:pt x="220" y="172"/>
                  </a:lnTo>
                  <a:close/>
                  <a:moveTo>
                    <a:pt x="609" y="67"/>
                  </a:moveTo>
                  <a:lnTo>
                    <a:pt x="891" y="67"/>
                  </a:lnTo>
                  <a:lnTo>
                    <a:pt x="891" y="67"/>
                  </a:lnTo>
                  <a:lnTo>
                    <a:pt x="880" y="53"/>
                  </a:lnTo>
                  <a:lnTo>
                    <a:pt x="621" y="53"/>
                  </a:lnTo>
                  <a:lnTo>
                    <a:pt x="621" y="53"/>
                  </a:lnTo>
                  <a:lnTo>
                    <a:pt x="618" y="56"/>
                  </a:lnTo>
                  <a:lnTo>
                    <a:pt x="618" y="56"/>
                  </a:lnTo>
                  <a:lnTo>
                    <a:pt x="609" y="67"/>
                  </a:lnTo>
                  <a:lnTo>
                    <a:pt x="609" y="67"/>
                  </a:lnTo>
                  <a:close/>
                  <a:moveTo>
                    <a:pt x="207" y="110"/>
                  </a:moveTo>
                  <a:lnTo>
                    <a:pt x="209" y="120"/>
                  </a:lnTo>
                  <a:lnTo>
                    <a:pt x="291" y="120"/>
                  </a:lnTo>
                  <a:lnTo>
                    <a:pt x="288" y="105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7" y="110"/>
                  </a:lnTo>
                  <a:lnTo>
                    <a:pt x="207" y="110"/>
                  </a:lnTo>
                  <a:close/>
                  <a:moveTo>
                    <a:pt x="204" y="91"/>
                  </a:moveTo>
                  <a:lnTo>
                    <a:pt x="204" y="91"/>
                  </a:lnTo>
                  <a:lnTo>
                    <a:pt x="204" y="94"/>
                  </a:lnTo>
                  <a:lnTo>
                    <a:pt x="287" y="94"/>
                  </a:lnTo>
                  <a:lnTo>
                    <a:pt x="282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4" y="91"/>
                  </a:lnTo>
                  <a:lnTo>
                    <a:pt x="204" y="91"/>
                  </a:lnTo>
                  <a:close/>
                  <a:moveTo>
                    <a:pt x="318" y="237"/>
                  </a:moveTo>
                  <a:lnTo>
                    <a:pt x="34" y="237"/>
                  </a:lnTo>
                  <a:lnTo>
                    <a:pt x="25" y="251"/>
                  </a:lnTo>
                  <a:lnTo>
                    <a:pt x="119" y="251"/>
                  </a:lnTo>
                  <a:lnTo>
                    <a:pt x="122" y="245"/>
                  </a:lnTo>
                  <a:lnTo>
                    <a:pt x="234" y="245"/>
                  </a:lnTo>
                  <a:lnTo>
                    <a:pt x="236" y="251"/>
                  </a:lnTo>
                  <a:lnTo>
                    <a:pt x="322" y="251"/>
                  </a:lnTo>
                  <a:lnTo>
                    <a:pt x="318" y="237"/>
                  </a:lnTo>
                  <a:close/>
                  <a:moveTo>
                    <a:pt x="1284" y="237"/>
                  </a:moveTo>
                  <a:lnTo>
                    <a:pt x="1203" y="237"/>
                  </a:lnTo>
                  <a:lnTo>
                    <a:pt x="1203" y="251"/>
                  </a:lnTo>
                  <a:lnTo>
                    <a:pt x="1284" y="251"/>
                  </a:lnTo>
                  <a:lnTo>
                    <a:pt x="1284" y="237"/>
                  </a:lnTo>
                  <a:close/>
                  <a:moveTo>
                    <a:pt x="1284" y="263"/>
                  </a:moveTo>
                  <a:lnTo>
                    <a:pt x="1203" y="263"/>
                  </a:lnTo>
                  <a:lnTo>
                    <a:pt x="1205" y="277"/>
                  </a:lnTo>
                  <a:lnTo>
                    <a:pt x="1286" y="277"/>
                  </a:lnTo>
                  <a:lnTo>
                    <a:pt x="1284" y="263"/>
                  </a:lnTo>
                  <a:close/>
                  <a:moveTo>
                    <a:pt x="881" y="277"/>
                  </a:moveTo>
                  <a:lnTo>
                    <a:pt x="967" y="277"/>
                  </a:lnTo>
                  <a:lnTo>
                    <a:pt x="972" y="263"/>
                  </a:lnTo>
                  <a:lnTo>
                    <a:pt x="888" y="263"/>
                  </a:lnTo>
                  <a:lnTo>
                    <a:pt x="881" y="277"/>
                  </a:lnTo>
                  <a:close/>
                  <a:moveTo>
                    <a:pt x="1284" y="210"/>
                  </a:moveTo>
                  <a:lnTo>
                    <a:pt x="1203" y="210"/>
                  </a:lnTo>
                  <a:lnTo>
                    <a:pt x="1203" y="225"/>
                  </a:lnTo>
                  <a:lnTo>
                    <a:pt x="1284" y="225"/>
                  </a:lnTo>
                  <a:lnTo>
                    <a:pt x="1284" y="210"/>
                  </a:lnTo>
                  <a:close/>
                  <a:moveTo>
                    <a:pt x="12" y="277"/>
                  </a:moveTo>
                  <a:lnTo>
                    <a:pt x="104" y="277"/>
                  </a:lnTo>
                  <a:lnTo>
                    <a:pt x="112" y="263"/>
                  </a:lnTo>
                  <a:lnTo>
                    <a:pt x="20" y="263"/>
                  </a:lnTo>
                  <a:lnTo>
                    <a:pt x="12" y="277"/>
                  </a:lnTo>
                  <a:close/>
                  <a:moveTo>
                    <a:pt x="1283" y="184"/>
                  </a:moveTo>
                  <a:lnTo>
                    <a:pt x="1203" y="184"/>
                  </a:lnTo>
                  <a:lnTo>
                    <a:pt x="1203" y="199"/>
                  </a:lnTo>
                  <a:lnTo>
                    <a:pt x="1283" y="199"/>
                  </a:lnTo>
                  <a:lnTo>
                    <a:pt x="1283" y="184"/>
                  </a:lnTo>
                  <a:close/>
                  <a:moveTo>
                    <a:pt x="348" y="301"/>
                  </a:moveTo>
                  <a:lnTo>
                    <a:pt x="463" y="301"/>
                  </a:lnTo>
                  <a:lnTo>
                    <a:pt x="466" y="289"/>
                  </a:lnTo>
                  <a:lnTo>
                    <a:pt x="350" y="289"/>
                  </a:lnTo>
                  <a:lnTo>
                    <a:pt x="348" y="301"/>
                  </a:lnTo>
                  <a:close/>
                  <a:moveTo>
                    <a:pt x="891" y="251"/>
                  </a:moveTo>
                  <a:lnTo>
                    <a:pt x="975" y="251"/>
                  </a:lnTo>
                  <a:lnTo>
                    <a:pt x="981" y="237"/>
                  </a:lnTo>
                  <a:lnTo>
                    <a:pt x="896" y="237"/>
                  </a:lnTo>
                  <a:lnTo>
                    <a:pt x="891" y="251"/>
                  </a:lnTo>
                  <a:close/>
                  <a:moveTo>
                    <a:pt x="353" y="277"/>
                  </a:moveTo>
                  <a:lnTo>
                    <a:pt x="467" y="277"/>
                  </a:lnTo>
                  <a:lnTo>
                    <a:pt x="471" y="263"/>
                  </a:lnTo>
                  <a:lnTo>
                    <a:pt x="356" y="263"/>
                  </a:lnTo>
                  <a:lnTo>
                    <a:pt x="353" y="277"/>
                  </a:lnTo>
                  <a:close/>
                  <a:moveTo>
                    <a:pt x="1279" y="79"/>
                  </a:moveTo>
                  <a:lnTo>
                    <a:pt x="1141" y="79"/>
                  </a:lnTo>
                  <a:lnTo>
                    <a:pt x="1134" y="94"/>
                  </a:lnTo>
                  <a:lnTo>
                    <a:pt x="1281" y="94"/>
                  </a:lnTo>
                  <a:lnTo>
                    <a:pt x="1279" y="79"/>
                  </a:lnTo>
                  <a:close/>
                  <a:moveTo>
                    <a:pt x="1278" y="27"/>
                  </a:moveTo>
                  <a:lnTo>
                    <a:pt x="1168" y="27"/>
                  </a:lnTo>
                  <a:lnTo>
                    <a:pt x="1161" y="41"/>
                  </a:lnTo>
                  <a:lnTo>
                    <a:pt x="1279" y="41"/>
                  </a:lnTo>
                  <a:lnTo>
                    <a:pt x="1278" y="27"/>
                  </a:lnTo>
                  <a:close/>
                  <a:moveTo>
                    <a:pt x="1278" y="3"/>
                  </a:moveTo>
                  <a:lnTo>
                    <a:pt x="1181" y="3"/>
                  </a:lnTo>
                  <a:lnTo>
                    <a:pt x="1175" y="15"/>
                  </a:lnTo>
                  <a:lnTo>
                    <a:pt x="1278" y="15"/>
                  </a:lnTo>
                  <a:lnTo>
                    <a:pt x="1278" y="3"/>
                  </a:lnTo>
                  <a:close/>
                  <a:moveTo>
                    <a:pt x="755" y="0"/>
                  </a:moveTo>
                  <a:lnTo>
                    <a:pt x="755" y="0"/>
                  </a:lnTo>
                  <a:lnTo>
                    <a:pt x="734" y="0"/>
                  </a:lnTo>
                  <a:lnTo>
                    <a:pt x="715" y="3"/>
                  </a:lnTo>
                  <a:lnTo>
                    <a:pt x="696" y="8"/>
                  </a:lnTo>
                  <a:lnTo>
                    <a:pt x="678" y="15"/>
                  </a:lnTo>
                  <a:lnTo>
                    <a:pt x="678" y="15"/>
                  </a:lnTo>
                  <a:lnTo>
                    <a:pt x="675" y="15"/>
                  </a:lnTo>
                  <a:lnTo>
                    <a:pt x="832" y="15"/>
                  </a:lnTo>
                  <a:lnTo>
                    <a:pt x="832" y="15"/>
                  </a:lnTo>
                  <a:lnTo>
                    <a:pt x="815" y="9"/>
                  </a:lnTo>
                  <a:lnTo>
                    <a:pt x="796" y="3"/>
                  </a:lnTo>
                  <a:lnTo>
                    <a:pt x="777" y="0"/>
                  </a:lnTo>
                  <a:lnTo>
                    <a:pt x="755" y="0"/>
                  </a:lnTo>
                  <a:lnTo>
                    <a:pt x="755" y="0"/>
                  </a:lnTo>
                  <a:close/>
                  <a:moveTo>
                    <a:pt x="670" y="296"/>
                  </a:moveTo>
                  <a:lnTo>
                    <a:pt x="670" y="296"/>
                  </a:lnTo>
                  <a:lnTo>
                    <a:pt x="685" y="299"/>
                  </a:lnTo>
                  <a:lnTo>
                    <a:pt x="699" y="302"/>
                  </a:lnTo>
                  <a:lnTo>
                    <a:pt x="715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51" y="304"/>
                  </a:lnTo>
                  <a:lnTo>
                    <a:pt x="770" y="301"/>
                  </a:lnTo>
                  <a:lnTo>
                    <a:pt x="789" y="296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8" y="289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70" y="296"/>
                  </a:lnTo>
                  <a:lnTo>
                    <a:pt x="670" y="296"/>
                  </a:lnTo>
                  <a:close/>
                  <a:moveTo>
                    <a:pt x="1205" y="120"/>
                  </a:moveTo>
                  <a:lnTo>
                    <a:pt x="1281" y="120"/>
                  </a:lnTo>
                  <a:lnTo>
                    <a:pt x="1281" y="105"/>
                  </a:lnTo>
                  <a:lnTo>
                    <a:pt x="1129" y="105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121" y="120"/>
                  </a:lnTo>
                  <a:lnTo>
                    <a:pt x="1202" y="120"/>
                  </a:lnTo>
                  <a:lnTo>
                    <a:pt x="1202" y="120"/>
                  </a:lnTo>
                  <a:lnTo>
                    <a:pt x="1205" y="111"/>
                  </a:lnTo>
                  <a:lnTo>
                    <a:pt x="1205" y="111"/>
                  </a:lnTo>
                  <a:lnTo>
                    <a:pt x="1205" y="120"/>
                  </a:lnTo>
                  <a:lnTo>
                    <a:pt x="1205" y="120"/>
                  </a:lnTo>
                  <a:close/>
                  <a:moveTo>
                    <a:pt x="1203" y="136"/>
                  </a:moveTo>
                  <a:lnTo>
                    <a:pt x="1203" y="136"/>
                  </a:lnTo>
                  <a:lnTo>
                    <a:pt x="1203" y="146"/>
                  </a:lnTo>
                  <a:lnTo>
                    <a:pt x="1281" y="146"/>
                  </a:lnTo>
                  <a:lnTo>
                    <a:pt x="1281" y="132"/>
                  </a:lnTo>
                  <a:lnTo>
                    <a:pt x="1203" y="132"/>
                  </a:lnTo>
                  <a:lnTo>
                    <a:pt x="1203" y="132"/>
                  </a:lnTo>
                  <a:lnTo>
                    <a:pt x="1203" y="136"/>
                  </a:lnTo>
                  <a:lnTo>
                    <a:pt x="1203" y="136"/>
                  </a:lnTo>
                  <a:close/>
                  <a:moveTo>
                    <a:pt x="1283" y="158"/>
                  </a:moveTo>
                  <a:lnTo>
                    <a:pt x="1203" y="158"/>
                  </a:lnTo>
                  <a:lnTo>
                    <a:pt x="1203" y="158"/>
                  </a:lnTo>
                  <a:lnTo>
                    <a:pt x="1203" y="159"/>
                  </a:lnTo>
                  <a:lnTo>
                    <a:pt x="1203" y="172"/>
                  </a:lnTo>
                  <a:lnTo>
                    <a:pt x="1283" y="172"/>
                  </a:lnTo>
                  <a:lnTo>
                    <a:pt x="1283" y="158"/>
                  </a:lnTo>
                  <a:close/>
                  <a:moveTo>
                    <a:pt x="325" y="263"/>
                  </a:moveTo>
                  <a:lnTo>
                    <a:pt x="237" y="263"/>
                  </a:lnTo>
                  <a:lnTo>
                    <a:pt x="241" y="277"/>
                  </a:lnTo>
                  <a:lnTo>
                    <a:pt x="328" y="277"/>
                  </a:lnTo>
                  <a:lnTo>
                    <a:pt x="325" y="263"/>
                  </a:lnTo>
                  <a:close/>
                  <a:moveTo>
                    <a:pt x="1279" y="53"/>
                  </a:moveTo>
                  <a:lnTo>
                    <a:pt x="1156" y="53"/>
                  </a:lnTo>
                  <a:lnTo>
                    <a:pt x="1148" y="67"/>
                  </a:lnTo>
                  <a:lnTo>
                    <a:pt x="1279" y="67"/>
                  </a:lnTo>
                  <a:lnTo>
                    <a:pt x="1279" y="53"/>
                  </a:lnTo>
                  <a:close/>
                  <a:moveTo>
                    <a:pt x="623" y="270"/>
                  </a:moveTo>
                  <a:lnTo>
                    <a:pt x="623" y="270"/>
                  </a:lnTo>
                  <a:lnTo>
                    <a:pt x="634" y="277"/>
                  </a:lnTo>
                  <a:lnTo>
                    <a:pt x="829" y="277"/>
                  </a:lnTo>
                  <a:lnTo>
                    <a:pt x="829" y="277"/>
                  </a:lnTo>
                  <a:lnTo>
                    <a:pt x="840" y="270"/>
                  </a:lnTo>
                  <a:lnTo>
                    <a:pt x="851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23" y="270"/>
                  </a:lnTo>
                  <a:lnTo>
                    <a:pt x="623" y="270"/>
                  </a:lnTo>
                  <a:close/>
                  <a:moveTo>
                    <a:pt x="1083" y="53"/>
                  </a:moveTo>
                  <a:lnTo>
                    <a:pt x="958" y="53"/>
                  </a:lnTo>
                  <a:lnTo>
                    <a:pt x="953" y="67"/>
                  </a:lnTo>
                  <a:lnTo>
                    <a:pt x="1086" y="67"/>
                  </a:lnTo>
                  <a:lnTo>
                    <a:pt x="1083" y="53"/>
                  </a:lnTo>
                  <a:close/>
                  <a:moveTo>
                    <a:pt x="1099" y="140"/>
                  </a:moveTo>
                  <a:lnTo>
                    <a:pt x="1099" y="140"/>
                  </a:lnTo>
                  <a:lnTo>
                    <a:pt x="1097" y="132"/>
                  </a:lnTo>
                  <a:lnTo>
                    <a:pt x="1019" y="132"/>
                  </a:lnTo>
                  <a:lnTo>
                    <a:pt x="1019" y="132"/>
                  </a:lnTo>
                  <a:lnTo>
                    <a:pt x="1021" y="135"/>
                  </a:lnTo>
                  <a:lnTo>
                    <a:pt x="1021" y="135"/>
                  </a:lnTo>
                  <a:lnTo>
                    <a:pt x="1023" y="146"/>
                  </a:lnTo>
                  <a:lnTo>
                    <a:pt x="1100" y="146"/>
                  </a:lnTo>
                  <a:lnTo>
                    <a:pt x="1100" y="146"/>
                  </a:lnTo>
                  <a:lnTo>
                    <a:pt x="1099" y="140"/>
                  </a:lnTo>
                  <a:lnTo>
                    <a:pt x="1099" y="140"/>
                  </a:lnTo>
                  <a:close/>
                  <a:moveTo>
                    <a:pt x="1088" y="79"/>
                  </a:moveTo>
                  <a:lnTo>
                    <a:pt x="950" y="79"/>
                  </a:lnTo>
                  <a:lnTo>
                    <a:pt x="945" y="94"/>
                  </a:lnTo>
                  <a:lnTo>
                    <a:pt x="1091" y="94"/>
                  </a:lnTo>
                  <a:lnTo>
                    <a:pt x="1088" y="79"/>
                  </a:lnTo>
                  <a:close/>
                  <a:moveTo>
                    <a:pt x="617" y="27"/>
                  </a:moveTo>
                  <a:lnTo>
                    <a:pt x="315" y="27"/>
                  </a:lnTo>
                  <a:lnTo>
                    <a:pt x="312" y="41"/>
                  </a:lnTo>
                  <a:lnTo>
                    <a:pt x="612" y="41"/>
                  </a:lnTo>
                  <a:lnTo>
                    <a:pt x="617" y="27"/>
                  </a:lnTo>
                  <a:close/>
                  <a:moveTo>
                    <a:pt x="866" y="38"/>
                  </a:moveTo>
                  <a:lnTo>
                    <a:pt x="866" y="38"/>
                  </a:lnTo>
                  <a:lnTo>
                    <a:pt x="851" y="27"/>
                  </a:lnTo>
                  <a:lnTo>
                    <a:pt x="655" y="27"/>
                  </a:lnTo>
                  <a:lnTo>
                    <a:pt x="655" y="27"/>
                  </a:lnTo>
                  <a:lnTo>
                    <a:pt x="643" y="34"/>
                  </a:lnTo>
                  <a:lnTo>
                    <a:pt x="634" y="41"/>
                  </a:lnTo>
                  <a:lnTo>
                    <a:pt x="870" y="41"/>
                  </a:lnTo>
                  <a:lnTo>
                    <a:pt x="870" y="41"/>
                  </a:lnTo>
                  <a:lnTo>
                    <a:pt x="866" y="38"/>
                  </a:lnTo>
                  <a:lnTo>
                    <a:pt x="866" y="38"/>
                  </a:lnTo>
                  <a:close/>
                  <a:moveTo>
                    <a:pt x="244" y="289"/>
                  </a:moveTo>
                  <a:lnTo>
                    <a:pt x="247" y="301"/>
                  </a:lnTo>
                  <a:lnTo>
                    <a:pt x="333" y="301"/>
                  </a:lnTo>
                  <a:lnTo>
                    <a:pt x="331" y="289"/>
                  </a:lnTo>
                  <a:lnTo>
                    <a:pt x="244" y="289"/>
                  </a:lnTo>
                  <a:close/>
                  <a:moveTo>
                    <a:pt x="1034" y="199"/>
                  </a:moveTo>
                  <a:lnTo>
                    <a:pt x="1162" y="199"/>
                  </a:lnTo>
                  <a:lnTo>
                    <a:pt x="1170" y="184"/>
                  </a:lnTo>
                  <a:lnTo>
                    <a:pt x="1030" y="184"/>
                  </a:lnTo>
                  <a:lnTo>
                    <a:pt x="1034" y="199"/>
                  </a:lnTo>
                  <a:close/>
                  <a:moveTo>
                    <a:pt x="1110" y="146"/>
                  </a:moveTo>
                  <a:lnTo>
                    <a:pt x="1110" y="146"/>
                  </a:lnTo>
                  <a:lnTo>
                    <a:pt x="1108" y="146"/>
                  </a:lnTo>
                  <a:lnTo>
                    <a:pt x="1189" y="146"/>
                  </a:lnTo>
                  <a:lnTo>
                    <a:pt x="1189" y="146"/>
                  </a:lnTo>
                  <a:lnTo>
                    <a:pt x="1197" y="132"/>
                  </a:lnTo>
                  <a:lnTo>
                    <a:pt x="1116" y="132"/>
                  </a:lnTo>
                  <a:lnTo>
                    <a:pt x="1116" y="132"/>
                  </a:lnTo>
                  <a:lnTo>
                    <a:pt x="1110" y="146"/>
                  </a:lnTo>
                  <a:lnTo>
                    <a:pt x="1110" y="146"/>
                  </a:lnTo>
                  <a:close/>
                  <a:moveTo>
                    <a:pt x="1102" y="165"/>
                  </a:moveTo>
                  <a:lnTo>
                    <a:pt x="1102" y="165"/>
                  </a:lnTo>
                  <a:lnTo>
                    <a:pt x="1102" y="158"/>
                  </a:lnTo>
                  <a:lnTo>
                    <a:pt x="1026" y="158"/>
                  </a:lnTo>
                  <a:lnTo>
                    <a:pt x="1029" y="172"/>
                  </a:lnTo>
                  <a:lnTo>
                    <a:pt x="1176" y="172"/>
                  </a:lnTo>
                  <a:lnTo>
                    <a:pt x="1184" y="158"/>
                  </a:lnTo>
                  <a:lnTo>
                    <a:pt x="1105" y="158"/>
                  </a:lnTo>
                  <a:lnTo>
                    <a:pt x="1105" y="158"/>
                  </a:lnTo>
                  <a:lnTo>
                    <a:pt x="1102" y="165"/>
                  </a:lnTo>
                  <a:lnTo>
                    <a:pt x="1102" y="165"/>
                  </a:lnTo>
                  <a:close/>
                  <a:moveTo>
                    <a:pt x="1040" y="225"/>
                  </a:moveTo>
                  <a:lnTo>
                    <a:pt x="1149" y="225"/>
                  </a:lnTo>
                  <a:lnTo>
                    <a:pt x="1157" y="210"/>
                  </a:lnTo>
                  <a:lnTo>
                    <a:pt x="1037" y="210"/>
                  </a:lnTo>
                  <a:lnTo>
                    <a:pt x="1040" y="225"/>
                  </a:lnTo>
                  <a:close/>
                  <a:moveTo>
                    <a:pt x="307" y="184"/>
                  </a:moveTo>
                  <a:lnTo>
                    <a:pt x="61" y="184"/>
                  </a:lnTo>
                  <a:lnTo>
                    <a:pt x="53" y="199"/>
                  </a:lnTo>
                  <a:lnTo>
                    <a:pt x="310" y="199"/>
                  </a:lnTo>
                  <a:lnTo>
                    <a:pt x="307" y="184"/>
                  </a:lnTo>
                  <a:close/>
                  <a:moveTo>
                    <a:pt x="177" y="132"/>
                  </a:moveTo>
                  <a:lnTo>
                    <a:pt x="90" y="132"/>
                  </a:lnTo>
                  <a:lnTo>
                    <a:pt x="82" y="146"/>
                  </a:lnTo>
                  <a:lnTo>
                    <a:pt x="171" y="146"/>
                  </a:lnTo>
                  <a:lnTo>
                    <a:pt x="177" y="132"/>
                  </a:lnTo>
                  <a:close/>
                  <a:moveTo>
                    <a:pt x="164" y="158"/>
                  </a:moveTo>
                  <a:lnTo>
                    <a:pt x="76" y="158"/>
                  </a:lnTo>
                  <a:lnTo>
                    <a:pt x="68" y="172"/>
                  </a:lnTo>
                  <a:lnTo>
                    <a:pt x="157" y="172"/>
                  </a:lnTo>
                  <a:lnTo>
                    <a:pt x="164" y="158"/>
                  </a:lnTo>
                  <a:close/>
                  <a:moveTo>
                    <a:pt x="312" y="210"/>
                  </a:moveTo>
                  <a:lnTo>
                    <a:pt x="49" y="210"/>
                  </a:lnTo>
                  <a:lnTo>
                    <a:pt x="39" y="225"/>
                  </a:lnTo>
                  <a:lnTo>
                    <a:pt x="317" y="225"/>
                  </a:lnTo>
                  <a:lnTo>
                    <a:pt x="312" y="210"/>
                  </a:lnTo>
                  <a:close/>
                  <a:moveTo>
                    <a:pt x="266" y="3"/>
                  </a:moveTo>
                  <a:lnTo>
                    <a:pt x="158" y="3"/>
                  </a:lnTo>
                  <a:lnTo>
                    <a:pt x="152" y="15"/>
                  </a:lnTo>
                  <a:lnTo>
                    <a:pt x="268" y="15"/>
                  </a:lnTo>
                  <a:lnTo>
                    <a:pt x="266" y="3"/>
                  </a:lnTo>
                  <a:close/>
                  <a:moveTo>
                    <a:pt x="271" y="27"/>
                  </a:moveTo>
                  <a:lnTo>
                    <a:pt x="147" y="27"/>
                  </a:lnTo>
                  <a:lnTo>
                    <a:pt x="138" y="41"/>
                  </a:lnTo>
                  <a:lnTo>
                    <a:pt x="274" y="41"/>
                  </a:lnTo>
                  <a:lnTo>
                    <a:pt x="271" y="27"/>
                  </a:lnTo>
                  <a:close/>
                  <a:moveTo>
                    <a:pt x="188" y="111"/>
                  </a:moveTo>
                  <a:lnTo>
                    <a:pt x="188" y="111"/>
                  </a:lnTo>
                  <a:lnTo>
                    <a:pt x="190" y="105"/>
                  </a:lnTo>
                  <a:lnTo>
                    <a:pt x="104" y="105"/>
                  </a:lnTo>
                  <a:lnTo>
                    <a:pt x="96" y="120"/>
                  </a:lnTo>
                  <a:lnTo>
                    <a:pt x="184" y="120"/>
                  </a:lnTo>
                  <a:lnTo>
                    <a:pt x="188" y="111"/>
                  </a:lnTo>
                  <a:close/>
                  <a:moveTo>
                    <a:pt x="277" y="53"/>
                  </a:moveTo>
                  <a:lnTo>
                    <a:pt x="133" y="53"/>
                  </a:lnTo>
                  <a:lnTo>
                    <a:pt x="123" y="67"/>
                  </a:lnTo>
                  <a:lnTo>
                    <a:pt x="280" y="67"/>
                  </a:lnTo>
                  <a:lnTo>
                    <a:pt x="277" y="53"/>
                  </a:lnTo>
                  <a:close/>
                  <a:moveTo>
                    <a:pt x="201" y="79"/>
                  </a:moveTo>
                  <a:lnTo>
                    <a:pt x="119" y="79"/>
                  </a:lnTo>
                  <a:lnTo>
                    <a:pt x="111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1" y="79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831850" y="338138"/>
              <a:ext cx="692150" cy="638175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33" y="16"/>
                </a:cxn>
                <a:cxn ang="0">
                  <a:pos x="79" y="47"/>
                </a:cxn>
                <a:cxn ang="0">
                  <a:pos x="37" y="89"/>
                </a:cxn>
                <a:cxn ang="0">
                  <a:pos x="10" y="141"/>
                </a:cxn>
                <a:cxn ang="0">
                  <a:pos x="0" y="201"/>
                </a:cxn>
                <a:cxn ang="0">
                  <a:pos x="3" y="242"/>
                </a:cxn>
                <a:cxn ang="0">
                  <a:pos x="26" y="297"/>
                </a:cxn>
                <a:cxn ang="0">
                  <a:pos x="64" y="342"/>
                </a:cxn>
                <a:cxn ang="0">
                  <a:pos x="114" y="377"/>
                </a:cxn>
                <a:cxn ang="0">
                  <a:pos x="175" y="398"/>
                </a:cxn>
                <a:cxn ang="0">
                  <a:pos x="217" y="402"/>
                </a:cxn>
                <a:cxn ang="0">
                  <a:pos x="282" y="393"/>
                </a:cxn>
                <a:cxn ang="0">
                  <a:pos x="340" y="367"/>
                </a:cxn>
                <a:cxn ang="0">
                  <a:pos x="387" y="329"/>
                </a:cxn>
                <a:cxn ang="0">
                  <a:pos x="419" y="280"/>
                </a:cxn>
                <a:cxn ang="0">
                  <a:pos x="435" y="221"/>
                </a:cxn>
                <a:cxn ang="0">
                  <a:pos x="435" y="181"/>
                </a:cxn>
                <a:cxn ang="0">
                  <a:pos x="419" y="122"/>
                </a:cxn>
                <a:cxn ang="0">
                  <a:pos x="387" y="73"/>
                </a:cxn>
                <a:cxn ang="0">
                  <a:pos x="340" y="35"/>
                </a:cxn>
                <a:cxn ang="0">
                  <a:pos x="282" y="10"/>
                </a:cxn>
                <a:cxn ang="0">
                  <a:pos x="217" y="0"/>
                </a:cxn>
                <a:cxn ang="0">
                  <a:pos x="217" y="102"/>
                </a:cxn>
                <a:cxn ang="0">
                  <a:pos x="217" y="179"/>
                </a:cxn>
                <a:cxn ang="0">
                  <a:pos x="72" y="102"/>
                </a:cxn>
                <a:cxn ang="0">
                  <a:pos x="217" y="390"/>
                </a:cxn>
                <a:cxn ang="0">
                  <a:pos x="72" y="179"/>
                </a:cxn>
                <a:cxn ang="0">
                  <a:pos x="124" y="233"/>
                </a:cxn>
                <a:cxn ang="0">
                  <a:pos x="217" y="233"/>
                </a:cxn>
                <a:cxn ang="0">
                  <a:pos x="376" y="299"/>
                </a:cxn>
                <a:cxn ang="0">
                  <a:pos x="217" y="12"/>
                </a:cxn>
                <a:cxn ang="0">
                  <a:pos x="217" y="12"/>
                </a:cxn>
                <a:cxn ang="0">
                  <a:pos x="279" y="19"/>
                </a:cxn>
                <a:cxn ang="0">
                  <a:pos x="333" y="44"/>
                </a:cxn>
                <a:cxn ang="0">
                  <a:pos x="378" y="80"/>
                </a:cxn>
                <a:cxn ang="0">
                  <a:pos x="409" y="127"/>
                </a:cxn>
                <a:cxn ang="0">
                  <a:pos x="424" y="182"/>
                </a:cxn>
                <a:cxn ang="0">
                  <a:pos x="424" y="220"/>
                </a:cxn>
                <a:cxn ang="0">
                  <a:pos x="409" y="275"/>
                </a:cxn>
                <a:cxn ang="0">
                  <a:pos x="378" y="322"/>
                </a:cxn>
                <a:cxn ang="0">
                  <a:pos x="333" y="358"/>
                </a:cxn>
                <a:cxn ang="0">
                  <a:pos x="279" y="383"/>
                </a:cxn>
                <a:cxn ang="0">
                  <a:pos x="217" y="392"/>
                </a:cxn>
              </a:cxnLst>
              <a:rect l="0" t="0" r="r" b="b"/>
              <a:pathLst>
                <a:path w="436" h="402">
                  <a:moveTo>
                    <a:pt x="217" y="0"/>
                  </a:moveTo>
                  <a:lnTo>
                    <a:pt x="217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2" y="10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5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3"/>
                  </a:lnTo>
                  <a:lnTo>
                    <a:pt x="37" y="89"/>
                  </a:lnTo>
                  <a:lnTo>
                    <a:pt x="26" y="105"/>
                  </a:lnTo>
                  <a:lnTo>
                    <a:pt x="16" y="122"/>
                  </a:lnTo>
                  <a:lnTo>
                    <a:pt x="10" y="141"/>
                  </a:lnTo>
                  <a:lnTo>
                    <a:pt x="3" y="160"/>
                  </a:lnTo>
                  <a:lnTo>
                    <a:pt x="0" y="18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3" y="242"/>
                  </a:lnTo>
                  <a:lnTo>
                    <a:pt x="10" y="261"/>
                  </a:lnTo>
                  <a:lnTo>
                    <a:pt x="16" y="280"/>
                  </a:lnTo>
                  <a:lnTo>
                    <a:pt x="26" y="297"/>
                  </a:lnTo>
                  <a:lnTo>
                    <a:pt x="37" y="313"/>
                  </a:lnTo>
                  <a:lnTo>
                    <a:pt x="49" y="329"/>
                  </a:lnTo>
                  <a:lnTo>
                    <a:pt x="64" y="342"/>
                  </a:lnTo>
                  <a:lnTo>
                    <a:pt x="79" y="355"/>
                  </a:lnTo>
                  <a:lnTo>
                    <a:pt x="95" y="367"/>
                  </a:lnTo>
                  <a:lnTo>
                    <a:pt x="114" y="377"/>
                  </a:lnTo>
                  <a:lnTo>
                    <a:pt x="133" y="386"/>
                  </a:lnTo>
                  <a:lnTo>
                    <a:pt x="152" y="393"/>
                  </a:lnTo>
                  <a:lnTo>
                    <a:pt x="175" y="398"/>
                  </a:lnTo>
                  <a:lnTo>
                    <a:pt x="195" y="401"/>
                  </a:lnTo>
                  <a:lnTo>
                    <a:pt x="217" y="402"/>
                  </a:lnTo>
                  <a:lnTo>
                    <a:pt x="217" y="402"/>
                  </a:lnTo>
                  <a:lnTo>
                    <a:pt x="240" y="401"/>
                  </a:lnTo>
                  <a:lnTo>
                    <a:pt x="262" y="398"/>
                  </a:lnTo>
                  <a:lnTo>
                    <a:pt x="282" y="393"/>
                  </a:lnTo>
                  <a:lnTo>
                    <a:pt x="303" y="386"/>
                  </a:lnTo>
                  <a:lnTo>
                    <a:pt x="322" y="377"/>
                  </a:lnTo>
                  <a:lnTo>
                    <a:pt x="340" y="367"/>
                  </a:lnTo>
                  <a:lnTo>
                    <a:pt x="357" y="355"/>
                  </a:lnTo>
                  <a:lnTo>
                    <a:pt x="373" y="342"/>
                  </a:lnTo>
                  <a:lnTo>
                    <a:pt x="387" y="329"/>
                  </a:lnTo>
                  <a:lnTo>
                    <a:pt x="400" y="313"/>
                  </a:lnTo>
                  <a:lnTo>
                    <a:pt x="409" y="297"/>
                  </a:lnTo>
                  <a:lnTo>
                    <a:pt x="419" y="280"/>
                  </a:lnTo>
                  <a:lnTo>
                    <a:pt x="427" y="261"/>
                  </a:lnTo>
                  <a:lnTo>
                    <a:pt x="432" y="242"/>
                  </a:lnTo>
                  <a:lnTo>
                    <a:pt x="435" y="221"/>
                  </a:lnTo>
                  <a:lnTo>
                    <a:pt x="436" y="201"/>
                  </a:lnTo>
                  <a:lnTo>
                    <a:pt x="436" y="201"/>
                  </a:lnTo>
                  <a:lnTo>
                    <a:pt x="435" y="181"/>
                  </a:lnTo>
                  <a:lnTo>
                    <a:pt x="432" y="160"/>
                  </a:lnTo>
                  <a:lnTo>
                    <a:pt x="427" y="141"/>
                  </a:lnTo>
                  <a:lnTo>
                    <a:pt x="419" y="122"/>
                  </a:lnTo>
                  <a:lnTo>
                    <a:pt x="409" y="105"/>
                  </a:lnTo>
                  <a:lnTo>
                    <a:pt x="400" y="89"/>
                  </a:lnTo>
                  <a:lnTo>
                    <a:pt x="387" y="73"/>
                  </a:lnTo>
                  <a:lnTo>
                    <a:pt x="373" y="60"/>
                  </a:lnTo>
                  <a:lnTo>
                    <a:pt x="357" y="47"/>
                  </a:lnTo>
                  <a:lnTo>
                    <a:pt x="340" y="35"/>
                  </a:lnTo>
                  <a:lnTo>
                    <a:pt x="322" y="25"/>
                  </a:lnTo>
                  <a:lnTo>
                    <a:pt x="303" y="16"/>
                  </a:lnTo>
                  <a:lnTo>
                    <a:pt x="282" y="10"/>
                  </a:lnTo>
                  <a:lnTo>
                    <a:pt x="262" y="4"/>
                  </a:lnTo>
                  <a:lnTo>
                    <a:pt x="240" y="1"/>
                  </a:lnTo>
                  <a:lnTo>
                    <a:pt x="217" y="0"/>
                  </a:lnTo>
                  <a:lnTo>
                    <a:pt x="217" y="0"/>
                  </a:lnTo>
                  <a:close/>
                  <a:moveTo>
                    <a:pt x="72" y="102"/>
                  </a:moveTo>
                  <a:lnTo>
                    <a:pt x="217" y="102"/>
                  </a:lnTo>
                  <a:lnTo>
                    <a:pt x="217" y="102"/>
                  </a:lnTo>
                  <a:lnTo>
                    <a:pt x="252" y="179"/>
                  </a:lnTo>
                  <a:lnTo>
                    <a:pt x="217" y="179"/>
                  </a:lnTo>
                  <a:lnTo>
                    <a:pt x="217" y="159"/>
                  </a:lnTo>
                  <a:lnTo>
                    <a:pt x="72" y="159"/>
                  </a:lnTo>
                  <a:lnTo>
                    <a:pt x="72" y="102"/>
                  </a:lnTo>
                  <a:close/>
                  <a:moveTo>
                    <a:pt x="217" y="392"/>
                  </a:moveTo>
                  <a:lnTo>
                    <a:pt x="217" y="392"/>
                  </a:lnTo>
                  <a:lnTo>
                    <a:pt x="217" y="390"/>
                  </a:lnTo>
                  <a:lnTo>
                    <a:pt x="217" y="302"/>
                  </a:lnTo>
                  <a:lnTo>
                    <a:pt x="72" y="302"/>
                  </a:lnTo>
                  <a:lnTo>
                    <a:pt x="72" y="179"/>
                  </a:lnTo>
                  <a:lnTo>
                    <a:pt x="216" y="179"/>
                  </a:lnTo>
                  <a:lnTo>
                    <a:pt x="216" y="233"/>
                  </a:lnTo>
                  <a:lnTo>
                    <a:pt x="124" y="233"/>
                  </a:lnTo>
                  <a:lnTo>
                    <a:pt x="124" y="248"/>
                  </a:lnTo>
                  <a:lnTo>
                    <a:pt x="217" y="248"/>
                  </a:lnTo>
                  <a:lnTo>
                    <a:pt x="217" y="233"/>
                  </a:lnTo>
                  <a:lnTo>
                    <a:pt x="278" y="233"/>
                  </a:lnTo>
                  <a:lnTo>
                    <a:pt x="309" y="299"/>
                  </a:lnTo>
                  <a:lnTo>
                    <a:pt x="376" y="299"/>
                  </a:lnTo>
                  <a:lnTo>
                    <a:pt x="282" y="102"/>
                  </a:lnTo>
                  <a:lnTo>
                    <a:pt x="217" y="10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40" y="12"/>
                  </a:lnTo>
                  <a:lnTo>
                    <a:pt x="260" y="14"/>
                  </a:lnTo>
                  <a:lnTo>
                    <a:pt x="279" y="19"/>
                  </a:lnTo>
                  <a:lnTo>
                    <a:pt x="298" y="26"/>
                  </a:lnTo>
                  <a:lnTo>
                    <a:pt x="317" y="33"/>
                  </a:lnTo>
                  <a:lnTo>
                    <a:pt x="333" y="44"/>
                  </a:lnTo>
                  <a:lnTo>
                    <a:pt x="349" y="54"/>
                  </a:lnTo>
                  <a:lnTo>
                    <a:pt x="365" y="67"/>
                  </a:lnTo>
                  <a:lnTo>
                    <a:pt x="378" y="80"/>
                  </a:lnTo>
                  <a:lnTo>
                    <a:pt x="390" y="95"/>
                  </a:lnTo>
                  <a:lnTo>
                    <a:pt x="400" y="111"/>
                  </a:lnTo>
                  <a:lnTo>
                    <a:pt x="409" y="127"/>
                  </a:lnTo>
                  <a:lnTo>
                    <a:pt x="416" y="144"/>
                  </a:lnTo>
                  <a:lnTo>
                    <a:pt x="420" y="163"/>
                  </a:lnTo>
                  <a:lnTo>
                    <a:pt x="424" y="182"/>
                  </a:lnTo>
                  <a:lnTo>
                    <a:pt x="425" y="201"/>
                  </a:lnTo>
                  <a:lnTo>
                    <a:pt x="425" y="201"/>
                  </a:lnTo>
                  <a:lnTo>
                    <a:pt x="424" y="220"/>
                  </a:lnTo>
                  <a:lnTo>
                    <a:pt x="420" y="239"/>
                  </a:lnTo>
                  <a:lnTo>
                    <a:pt x="416" y="258"/>
                  </a:lnTo>
                  <a:lnTo>
                    <a:pt x="409" y="275"/>
                  </a:lnTo>
                  <a:lnTo>
                    <a:pt x="400" y="291"/>
                  </a:lnTo>
                  <a:lnTo>
                    <a:pt x="390" y="307"/>
                  </a:lnTo>
                  <a:lnTo>
                    <a:pt x="378" y="322"/>
                  </a:lnTo>
                  <a:lnTo>
                    <a:pt x="365" y="335"/>
                  </a:lnTo>
                  <a:lnTo>
                    <a:pt x="349" y="348"/>
                  </a:lnTo>
                  <a:lnTo>
                    <a:pt x="333" y="358"/>
                  </a:lnTo>
                  <a:lnTo>
                    <a:pt x="317" y="369"/>
                  </a:lnTo>
                  <a:lnTo>
                    <a:pt x="298" y="376"/>
                  </a:lnTo>
                  <a:lnTo>
                    <a:pt x="279" y="383"/>
                  </a:lnTo>
                  <a:lnTo>
                    <a:pt x="260" y="388"/>
                  </a:lnTo>
                  <a:lnTo>
                    <a:pt x="240" y="390"/>
                  </a:lnTo>
                  <a:lnTo>
                    <a:pt x="217" y="392"/>
                  </a:lnTo>
                  <a:lnTo>
                    <a:pt x="217" y="3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820150" y="6667503"/>
            <a:ext cx="323850" cy="24620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/>
            <a:fld id="{F27E5DBA-6C6B-48DB-87BD-F68E3C8A42B1}" type="slidenum">
              <a:rPr lang="uk-UA" sz="1000">
                <a:solidFill>
                  <a:schemeClr val="bg1"/>
                </a:solidFill>
              </a:rPr>
              <a:pPr algn="r"/>
              <a:t>9</a:t>
            </a:fld>
            <a:endParaRPr lang="uk-UA" sz="1000" dirty="0">
              <a:solidFill>
                <a:schemeClr val="bg1"/>
              </a:solidFill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5726273" y="1056139"/>
            <a:ext cx="2966561" cy="30520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20" tIns="45711" rIns="91420" bIns="45711" anchor="ctr"/>
          <a:lstStyle/>
          <a:p>
            <a:pPr algn="ctr">
              <a:lnSpc>
                <a:spcPts val="1800"/>
              </a:lnSpc>
            </a:pPr>
            <a:r>
              <a:rPr lang="uk-UA" sz="1600" b="1" u="sng" dirty="0">
                <a:cs typeface="Arial" pitchFamily="34" charset="0"/>
              </a:rPr>
              <a:t>За </a:t>
            </a:r>
            <a:r>
              <a:rPr lang="uk-UA" sz="1600" b="1" u="sng" dirty="0" smtClean="0">
                <a:cs typeface="Arial" pitchFamily="34" charset="0"/>
              </a:rPr>
              <a:t>2015 </a:t>
            </a:r>
            <a:r>
              <a:rPr lang="uk-UA" sz="1600" b="1" u="sng" dirty="0" err="1">
                <a:cs typeface="Arial" pitchFamily="34" charset="0"/>
              </a:rPr>
              <a:t>год</a:t>
            </a:r>
            <a:endParaRPr lang="uk-UA" sz="1600" b="1" u="sng" dirty="0">
              <a:cs typeface="Arial" pitchFamily="34" charset="0"/>
            </a:endParaRPr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>
            <a:off x="7020272" y="3972107"/>
            <a:ext cx="1421770" cy="669852"/>
          </a:xfrm>
          <a:prstGeom prst="rightArrow">
            <a:avLst>
              <a:gd name="adj1" fmla="val 50000"/>
              <a:gd name="adj2" fmla="val 32550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t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Выполнение плана</a:t>
            </a:r>
          </a:p>
          <a:p>
            <a:pPr algn="ctr" rtl="1">
              <a:defRPr sz="1000"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102,7%</a:t>
            </a:r>
            <a:r>
              <a:rPr lang="uk-UA" b="1" i="1" dirty="0">
                <a:solidFill>
                  <a:srgbClr val="800080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-218169" y="3849008"/>
            <a:ext cx="841857" cy="246203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r>
              <a:rPr lang="uk-UA" sz="1000" dirty="0" err="1">
                <a:latin typeface="+mj-lt"/>
              </a:rPr>
              <a:t>млрд</a:t>
            </a:r>
            <a:r>
              <a:rPr lang="uk-UA" sz="1000" dirty="0">
                <a:latin typeface="+mj-lt"/>
              </a:rPr>
              <a:t> </a:t>
            </a:r>
            <a:r>
              <a:rPr lang="uk-UA" sz="1000" dirty="0" err="1">
                <a:latin typeface="+mj-lt"/>
              </a:rPr>
              <a:t>кВтч</a:t>
            </a:r>
            <a:endParaRPr lang="uk-UA" sz="1000" dirty="0">
              <a:latin typeface="+mj-lt"/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21241172">
            <a:off x="6094450" y="1723464"/>
            <a:ext cx="2542357" cy="505168"/>
          </a:xfrm>
          <a:prstGeom prst="rightArrow">
            <a:avLst/>
          </a:prstGeom>
          <a:noFill/>
          <a:ln>
            <a:solidFill>
              <a:srgbClr val="0070C0"/>
            </a:solidFill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0" tIns="45711" rIns="91420" bIns="4571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увеличение 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на 0,4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млрд </a:t>
            </a:r>
            <a:r>
              <a:rPr lang="uk-UA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кВтч</a:t>
            </a:r>
            <a:endParaRPr lang="uk-UA" b="1" i="1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2010517"/>
              </p:ext>
            </p:extLst>
          </p:nvPr>
        </p:nvGraphicFramePr>
        <p:xfrm>
          <a:off x="62442" y="1378785"/>
          <a:ext cx="5569479" cy="553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5688" y="1361347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uk-UA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prstClr val="black"/>
                </a:solidFill>
              </a:rPr>
              <a:t>88,8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13543</TotalTime>
  <Words>4425</Words>
  <Application>Microsoft Office PowerPoint</Application>
  <PresentationFormat>Экран (4:3)</PresentationFormat>
  <Paragraphs>680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Angsana New</vt:lpstr>
      <vt:lpstr>Arial</vt:lpstr>
      <vt:lpstr>Arial Cyr</vt:lpstr>
      <vt:lpstr>Bodoni MT Black</vt:lpstr>
      <vt:lpstr>Bookman Old Style</vt:lpstr>
      <vt:lpstr>Calibri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Халімоненко Тетяна Вікторівна</dc:creator>
  <cp:lastModifiedBy>Муляр Григорій Миколайович</cp:lastModifiedBy>
  <cp:revision>1672</cp:revision>
  <cp:lastPrinted>2015-10-30T11:23:38Z</cp:lastPrinted>
  <dcterms:created xsi:type="dcterms:W3CDTF">2014-02-12T10:18:59Z</dcterms:created>
  <dcterms:modified xsi:type="dcterms:W3CDTF">2015-11-10T09:09:51Z</dcterms:modified>
</cp:coreProperties>
</file>